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8" r:id="rId1"/>
  </p:sldMasterIdLst>
  <p:notesMasterIdLst>
    <p:notesMasterId r:id="rId21"/>
  </p:notesMasterIdLst>
  <p:sldIdLst>
    <p:sldId id="258" r:id="rId2"/>
    <p:sldId id="259" r:id="rId3"/>
    <p:sldId id="257" r:id="rId4"/>
    <p:sldId id="263" r:id="rId5"/>
    <p:sldId id="275" r:id="rId6"/>
    <p:sldId id="276" r:id="rId7"/>
    <p:sldId id="277" r:id="rId8"/>
    <p:sldId id="278" r:id="rId9"/>
    <p:sldId id="279" r:id="rId10"/>
    <p:sldId id="280" r:id="rId11"/>
    <p:sldId id="281" r:id="rId12"/>
    <p:sldId id="282" r:id="rId13"/>
    <p:sldId id="283" r:id="rId14"/>
    <p:sldId id="285" r:id="rId15"/>
    <p:sldId id="269" r:id="rId16"/>
    <p:sldId id="286" r:id="rId17"/>
    <p:sldId id="287" r:id="rId18"/>
    <p:sldId id="288" r:id="rId19"/>
    <p:sldId id="271" r:id="rId20"/>
  </p:sldIdLst>
  <p:sldSz cx="12192000" cy="6858000"/>
  <p:notesSz cx="6858000" cy="9144000"/>
  <p:embeddedFontLst>
    <p:embeddedFont>
      <p:font typeface="Press Start 2P" pitchFamily="2" charset="0"/>
      <p:regular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702" userDrawn="1">
          <p15:clr>
            <a:srgbClr val="A4A3A4"/>
          </p15:clr>
        </p15:guide>
        <p15:guide id="4" orient="horz" pos="550" userDrawn="1">
          <p15:clr>
            <a:srgbClr val="A4A3A4"/>
          </p15:clr>
        </p15:guide>
        <p15:guide id="5" pos="756" userDrawn="1">
          <p15:clr>
            <a:srgbClr val="A4A3A4"/>
          </p15:clr>
        </p15:guide>
        <p15:guide id="6" pos="70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4732"/>
    <a:srgbClr val="707070"/>
    <a:srgbClr val="3B8526"/>
    <a:srgbClr val="848484"/>
    <a:srgbClr val="2A631C"/>
    <a:srgbClr val="69BC49"/>
    <a:srgbClr val="8B8B8B"/>
    <a:srgbClr val="D9D9D9"/>
    <a:srgbClr val="DEE0AF"/>
    <a:srgbClr val="818F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687" autoAdjust="0"/>
    <p:restoredTop sz="69832"/>
  </p:normalViewPr>
  <p:slideViewPr>
    <p:cSldViewPr snapToGrid="0">
      <p:cViewPr>
        <p:scale>
          <a:sx n="69" d="100"/>
          <a:sy n="69" d="100"/>
        </p:scale>
        <p:origin x="392" y="240"/>
      </p:cViewPr>
      <p:guideLst>
        <p:guide orient="horz" pos="2160"/>
        <p:guide pos="3840"/>
        <p:guide orient="horz" pos="3702"/>
        <p:guide orient="horz" pos="550"/>
        <p:guide pos="756"/>
        <p:guide pos="701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49BED-E810-944F-B745-F7D29832CF90}" type="datetimeFigureOut">
              <a:rPr lang="en-US" smtClean="0"/>
              <a:t>7/11/24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43BD3-43E7-564B-9C77-E73DAEC16648}" type="slidenum">
              <a:rPr lang="en-US" smtClean="0"/>
              <a:t>‹#›</a:t>
            </a:fld>
            <a:endParaRPr lang="en-US"/>
          </a:p>
        </p:txBody>
      </p:sp>
    </p:spTree>
    <p:extLst>
      <p:ext uri="{BB962C8B-B14F-4D97-AF65-F5344CB8AC3E}">
        <p14:creationId xmlns:p14="http://schemas.microsoft.com/office/powerpoint/2010/main" val="2798244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43BD3-43E7-564B-9C77-E73DAEC16648}" type="slidenum">
              <a:rPr lang="en-US" smtClean="0"/>
              <a:t>1</a:t>
            </a:fld>
            <a:endParaRPr lang="en-US"/>
          </a:p>
        </p:txBody>
      </p:sp>
    </p:spTree>
    <p:extLst>
      <p:ext uri="{BB962C8B-B14F-4D97-AF65-F5344CB8AC3E}">
        <p14:creationId xmlns:p14="http://schemas.microsoft.com/office/powerpoint/2010/main" val="38085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Let us now take a step back and discuss the reasons for the underrepresentation of Women in Engineering. One massive reason is due to various social and cultural reasons. A study found that in a group of 1562 students, encouragement from families and teachers for participating in STEM-related extracurricular activities was lower for girls than boys (1482).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10</a:t>
            </a:fld>
            <a:endParaRPr lang="en-US"/>
          </a:p>
        </p:txBody>
      </p:sp>
    </p:spTree>
    <p:extLst>
      <p:ext uri="{BB962C8B-B14F-4D97-AF65-F5344CB8AC3E}">
        <p14:creationId xmlns:p14="http://schemas.microsoft.com/office/powerpoint/2010/main" val="306923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How can Minecraft remove the gender gap? In the past, Minecraft has been used to learn about various subjects, including spatial geometry, physics, chemistry, computer art applications and even high-level courses such as artificial intelligence (</a:t>
            </a:r>
            <a:r>
              <a:rPr lang="en-CA"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Nebel</a:t>
            </a: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et al. 357). A study primarily comprising girls who study science found that they became more interested in science after using Minecraft: EE in the classroom, with the interest level rising from 47% to 62% (29).</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11</a:t>
            </a:fld>
            <a:endParaRPr lang="en-US"/>
          </a:p>
        </p:txBody>
      </p:sp>
    </p:spTree>
    <p:extLst>
      <p:ext uri="{BB962C8B-B14F-4D97-AF65-F5344CB8AC3E}">
        <p14:creationId xmlns:p14="http://schemas.microsoft.com/office/powerpoint/2010/main" val="76602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Minecraft also gives players the opportunity to collaborate. The National Girls Collaborative Project found that increased collaboration with professionals such as scientists resulted in “girls’ increased interest (78%) and confidence (77%) in STEM” (Mugo et al. 7).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12</a:t>
            </a:fld>
            <a:endParaRPr lang="en-US"/>
          </a:p>
        </p:txBody>
      </p:sp>
    </p:spTree>
    <p:extLst>
      <p:ext uri="{BB962C8B-B14F-4D97-AF65-F5344CB8AC3E}">
        <p14:creationId xmlns:p14="http://schemas.microsoft.com/office/powerpoint/2010/main" val="2586703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While there are many upsides to using Minecraft to motivate girls in high school to pursue engineering, it also has its own limitations. In an email interview by </a:t>
            </a:r>
            <a:r>
              <a:rPr lang="en-CA" sz="1800"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deWinter</a:t>
            </a:r>
            <a:r>
              <a:rPr lang="en-CA"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and </a:t>
            </a:r>
            <a:r>
              <a:rPr lang="en-CA" sz="1800"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Kocurek</a:t>
            </a: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interviewee said:</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200000"/>
              </a:lnSpc>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My 8 year old loves </a:t>
            </a:r>
            <a:r>
              <a:rPr lang="en-CA"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minecraft</a:t>
            </a: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[2011, Mojang]. . . . Occasionally we let her play in multi-player if one of us is nearby. One day she was [playing] around and she said, “someone said they want to have sex with me.” I looked at the computer and sure enough, someone had written, “(her name), I want to have sex with you.” I got on the keyboard and wrote, “She’s 8. Say that again.” They then disconnected. (69)</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These toxic experiences can also negatively affect high school girls and potentially demotivate them from pursuing engineering as a field.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13</a:t>
            </a:fld>
            <a:endParaRPr lang="en-US"/>
          </a:p>
        </p:txBody>
      </p:sp>
    </p:spTree>
    <p:extLst>
      <p:ext uri="{BB962C8B-B14F-4D97-AF65-F5344CB8AC3E}">
        <p14:creationId xmlns:p14="http://schemas.microsoft.com/office/powerpoint/2010/main" val="257228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These toxic interactions can be prevented by setting up teachers as moderators who will safeguard students from these negative experiences (Slovak et al. 5). These moderators will have control over the players by being able to freeze players instantly, mute their mics and make a cooldown space where players who cause problems are taken away the capability to build or destroy blocks (Slovak et al. 5-6).</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14</a:t>
            </a:fld>
            <a:endParaRPr lang="en-US"/>
          </a:p>
        </p:txBody>
      </p:sp>
    </p:spTree>
    <p:extLst>
      <p:ext uri="{BB962C8B-B14F-4D97-AF65-F5344CB8AC3E}">
        <p14:creationId xmlns:p14="http://schemas.microsoft.com/office/powerpoint/2010/main" val="334858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Future research should focus on efficiently utilizing the positive aspects of Minecraft while implementing strategies to protect students, especially high school girls, from toxic interactions.</a:t>
            </a:r>
            <a:endParaRPr lang="en-US" dirty="0"/>
          </a:p>
        </p:txBody>
      </p:sp>
      <p:sp>
        <p:nvSpPr>
          <p:cNvPr id="4" name="Slide Number Placeholder 3"/>
          <p:cNvSpPr>
            <a:spLocks noGrp="1"/>
          </p:cNvSpPr>
          <p:nvPr>
            <p:ph type="sldNum" sz="quarter" idx="5"/>
          </p:nvPr>
        </p:nvSpPr>
        <p:spPr/>
        <p:txBody>
          <a:bodyPr/>
          <a:lstStyle/>
          <a:p>
            <a:fld id="{B3C43BD3-43E7-564B-9C77-E73DAEC16648}" type="slidenum">
              <a:rPr lang="en-US" smtClean="0"/>
              <a:t>15</a:t>
            </a:fld>
            <a:endParaRPr lang="en-US"/>
          </a:p>
        </p:txBody>
      </p:sp>
    </p:spTree>
    <p:extLst>
      <p:ext uri="{BB962C8B-B14F-4D97-AF65-F5344CB8AC3E}">
        <p14:creationId xmlns:p14="http://schemas.microsoft.com/office/powerpoint/2010/main" val="2184342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43BD3-43E7-564B-9C77-E73DAEC16648}" type="slidenum">
              <a:rPr lang="en-US" smtClean="0"/>
              <a:t>16</a:t>
            </a:fld>
            <a:endParaRPr lang="en-US"/>
          </a:p>
        </p:txBody>
      </p:sp>
    </p:spTree>
    <p:extLst>
      <p:ext uri="{BB962C8B-B14F-4D97-AF65-F5344CB8AC3E}">
        <p14:creationId xmlns:p14="http://schemas.microsoft.com/office/powerpoint/2010/main" val="132521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43BD3-43E7-564B-9C77-E73DAEC16648}" type="slidenum">
              <a:rPr lang="en-US" smtClean="0"/>
              <a:t>18</a:t>
            </a:fld>
            <a:endParaRPr lang="en-US"/>
          </a:p>
        </p:txBody>
      </p:sp>
    </p:spTree>
    <p:extLst>
      <p:ext uri="{BB962C8B-B14F-4D97-AF65-F5344CB8AC3E}">
        <p14:creationId xmlns:p14="http://schemas.microsoft.com/office/powerpoint/2010/main" val="126028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Mining and Crafting Interest: "How Minecraft Motivates Girls to Engineering"</a:t>
            </a:r>
          </a:p>
        </p:txBody>
      </p:sp>
      <p:sp>
        <p:nvSpPr>
          <p:cNvPr id="4" name="Slide Number Placeholder 3"/>
          <p:cNvSpPr>
            <a:spLocks noGrp="1"/>
          </p:cNvSpPr>
          <p:nvPr>
            <p:ph type="sldNum" sz="quarter" idx="5"/>
          </p:nvPr>
        </p:nvSpPr>
        <p:spPr/>
        <p:txBody>
          <a:bodyPr/>
          <a:lstStyle/>
          <a:p>
            <a:fld id="{B3C43BD3-43E7-564B-9C77-E73DAEC16648}" type="slidenum">
              <a:rPr lang="en-US" smtClean="0"/>
              <a:t>2</a:t>
            </a:fld>
            <a:endParaRPr lang="en-US"/>
          </a:p>
        </p:txBody>
      </p:sp>
    </p:spTree>
    <p:extLst>
      <p:ext uri="{BB962C8B-B14F-4D97-AF65-F5344CB8AC3E}">
        <p14:creationId xmlns:p14="http://schemas.microsoft.com/office/powerpoint/2010/main" val="249908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Times New Roman" panose="02020603050405020304" pitchFamily="18" charset="0"/>
                <a:ea typeface="Aptos" panose="020B0004020202020204" pitchFamily="34" charset="0"/>
              </a:rPr>
              <a:t>So what is Minecraft? In 2009, video game programmer Markus Persson made a unique game where players, represented as a group of pixels, could place independent blocks to build exciting things such as a house (</a:t>
            </a:r>
            <a:r>
              <a:rPr lang="en-CA" sz="1800" dirty="0" err="1">
                <a:solidFill>
                  <a:srgbClr val="000000"/>
                </a:solidFill>
                <a:effectLst/>
                <a:latin typeface="Times New Roman" panose="02020603050405020304" pitchFamily="18" charset="0"/>
                <a:ea typeface="Aptos" panose="020B0004020202020204" pitchFamily="34" charset="0"/>
              </a:rPr>
              <a:t>Nebel</a:t>
            </a:r>
            <a:r>
              <a:rPr lang="en-CA" sz="1800" dirty="0">
                <a:solidFill>
                  <a:srgbClr val="000000"/>
                </a:solidFill>
                <a:effectLst/>
                <a:latin typeface="Times New Roman" panose="02020603050405020304" pitchFamily="18" charset="0"/>
                <a:ea typeface="Aptos" panose="020B0004020202020204" pitchFamily="34" charset="0"/>
              </a:rPr>
              <a:t> et al. 356).</a:t>
            </a:r>
            <a:endParaRPr lang="en-US" dirty="0"/>
          </a:p>
        </p:txBody>
      </p:sp>
      <p:sp>
        <p:nvSpPr>
          <p:cNvPr id="4" name="Slide Number Placeholder 3"/>
          <p:cNvSpPr>
            <a:spLocks noGrp="1"/>
          </p:cNvSpPr>
          <p:nvPr>
            <p:ph type="sldNum" sz="quarter" idx="5"/>
          </p:nvPr>
        </p:nvSpPr>
        <p:spPr/>
        <p:txBody>
          <a:bodyPr/>
          <a:lstStyle/>
          <a:p>
            <a:fld id="{B3C43BD3-43E7-564B-9C77-E73DAEC16648}" type="slidenum">
              <a:rPr lang="en-US" smtClean="0"/>
              <a:t>3</a:t>
            </a:fld>
            <a:endParaRPr lang="en-US"/>
          </a:p>
        </p:txBody>
      </p:sp>
    </p:spTree>
    <p:extLst>
      <p:ext uri="{BB962C8B-B14F-4D97-AF65-F5344CB8AC3E}">
        <p14:creationId xmlns:p14="http://schemas.microsoft.com/office/powerpoint/2010/main" val="101595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Times New Roman" panose="02020603050405020304" pitchFamily="18" charset="0"/>
                <a:ea typeface="Aptos" panose="020B0004020202020204" pitchFamily="34" charset="0"/>
              </a:rPr>
              <a:t>The main aim of my literature review was to answer the following research question: How can Minecraft, with its interactive problem-solving elements, be used in high school settings to foster an interest in girls in pursuing engineering as a career? </a:t>
            </a:r>
            <a:endParaRPr lang="en-US" dirty="0"/>
          </a:p>
        </p:txBody>
      </p:sp>
      <p:sp>
        <p:nvSpPr>
          <p:cNvPr id="4" name="Slide Number Placeholder 3"/>
          <p:cNvSpPr>
            <a:spLocks noGrp="1"/>
          </p:cNvSpPr>
          <p:nvPr>
            <p:ph type="sldNum" sz="quarter" idx="5"/>
          </p:nvPr>
        </p:nvSpPr>
        <p:spPr/>
        <p:txBody>
          <a:bodyPr/>
          <a:lstStyle/>
          <a:p>
            <a:fld id="{B3C43BD3-43E7-564B-9C77-E73DAEC16648}" type="slidenum">
              <a:rPr lang="en-US" smtClean="0"/>
              <a:t>4</a:t>
            </a:fld>
            <a:endParaRPr lang="en-US"/>
          </a:p>
        </p:txBody>
      </p:sp>
    </p:spTree>
    <p:extLst>
      <p:ext uri="{BB962C8B-B14F-4D97-AF65-F5344CB8AC3E}">
        <p14:creationId xmlns:p14="http://schemas.microsoft.com/office/powerpoint/2010/main" val="235518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Times New Roman" panose="02020603050405020304" pitchFamily="18" charset="0"/>
                <a:ea typeface="Aptos" panose="020B0004020202020204" pitchFamily="34" charset="0"/>
              </a:rPr>
              <a:t>Despite the growing research by scholars such as De Aguilera and </a:t>
            </a:r>
            <a:r>
              <a:rPr lang="en-CA" sz="1800" dirty="0" err="1">
                <a:solidFill>
                  <a:srgbClr val="000000"/>
                </a:solidFill>
                <a:effectLst/>
                <a:latin typeface="Times New Roman" panose="02020603050405020304" pitchFamily="18" charset="0"/>
                <a:ea typeface="Aptos" panose="020B0004020202020204" pitchFamily="34" charset="0"/>
              </a:rPr>
              <a:t>Mendiz</a:t>
            </a:r>
            <a:r>
              <a:rPr lang="en-CA" sz="1800" dirty="0">
                <a:solidFill>
                  <a:srgbClr val="000000"/>
                </a:solidFill>
                <a:effectLst/>
                <a:latin typeface="Times New Roman" panose="02020603050405020304" pitchFamily="18" charset="0"/>
                <a:ea typeface="Aptos" panose="020B0004020202020204" pitchFamily="34" charset="0"/>
              </a:rPr>
              <a:t> on the educational benefits of games, there is a gap in research on how these games particularly affect girls' interest in engineering</a:t>
            </a:r>
            <a:r>
              <a:rPr lang="en-CA" sz="2800" dirty="0">
                <a:solidFill>
                  <a:srgbClr val="000000"/>
                </a:solidFill>
                <a:effectLst/>
                <a:latin typeface="Times New Roman" panose="02020603050405020304" pitchFamily="18" charset="0"/>
                <a:ea typeface="Aptos" panose="020B0004020202020204" pitchFamily="34" charset="0"/>
              </a:rPr>
              <a:t>. </a:t>
            </a:r>
            <a:r>
              <a:rPr lang="en-CA" sz="1800" dirty="0">
                <a:solidFill>
                  <a:srgbClr val="000000"/>
                </a:solidFill>
                <a:effectLst/>
                <a:latin typeface="Times New Roman" panose="02020603050405020304" pitchFamily="18" charset="0"/>
                <a:ea typeface="Aptos" panose="020B0004020202020204" pitchFamily="34" charset="0"/>
              </a:rPr>
              <a:t>Yep hats a pretty big gap</a:t>
            </a:r>
            <a:endParaRPr lang="en-US" dirty="0"/>
          </a:p>
        </p:txBody>
      </p:sp>
      <p:sp>
        <p:nvSpPr>
          <p:cNvPr id="4" name="Slide Number Placeholder 3"/>
          <p:cNvSpPr>
            <a:spLocks noGrp="1"/>
          </p:cNvSpPr>
          <p:nvPr>
            <p:ph type="sldNum" sz="quarter" idx="5"/>
          </p:nvPr>
        </p:nvSpPr>
        <p:spPr/>
        <p:txBody>
          <a:bodyPr/>
          <a:lstStyle/>
          <a:p>
            <a:fld id="{B3C43BD3-43E7-564B-9C77-E73DAEC16648}" type="slidenum">
              <a:rPr lang="en-US" smtClean="0"/>
              <a:t>5</a:t>
            </a:fld>
            <a:endParaRPr lang="en-US"/>
          </a:p>
        </p:txBody>
      </p:sp>
    </p:spTree>
    <p:extLst>
      <p:ext uri="{BB962C8B-B14F-4D97-AF65-F5344CB8AC3E}">
        <p14:creationId xmlns:p14="http://schemas.microsoft.com/office/powerpoint/2010/main" val="3240684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Lets take a look at my thesis. Minecraft’s simple interactive gameplay mechanics encourage collaboration and enhance creativity and problem-solving skills. Minecraft helps introduce students to the field of engineering through its virtual world and teaches them about the iterative nature of the engineering process.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6</a:t>
            </a:fld>
            <a:endParaRPr lang="en-US"/>
          </a:p>
        </p:txBody>
      </p:sp>
    </p:spTree>
    <p:extLst>
      <p:ext uri="{BB962C8B-B14F-4D97-AF65-F5344CB8AC3E}">
        <p14:creationId xmlns:p14="http://schemas.microsoft.com/office/powerpoint/2010/main" val="81951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The simple game mechanics of Minecraft make it an excellent tool for teaching engineering (</a:t>
            </a:r>
            <a:r>
              <a:rPr lang="en-US" sz="1800" kern="0" dirty="0" err="1">
                <a:effectLst/>
                <a:latin typeface="Times New Roman" panose="02020603050405020304" pitchFamily="18" charset="0"/>
                <a:ea typeface="Aptos" panose="020B0004020202020204" pitchFamily="34" charset="0"/>
                <a:cs typeface="Times New Roman" panose="02020603050405020304" pitchFamily="18" charset="0"/>
              </a:rPr>
              <a:t>Nebel</a:t>
            </a: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 et al. 359). Using Minecraft, users can gain hands-on experience in building, crafting, and combining materials such as wood or grass to make new things, from a small light torch to a huge house, thus immersing themselves in an engineering environment. A study comprising mostly girls found that they enjoyed playing Minecraft: Education Edition because of its interactive and collaborative nature, which was very different from their regular schoolwork (30).</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7</a:t>
            </a:fld>
            <a:endParaRPr lang="en-US"/>
          </a:p>
        </p:txBody>
      </p:sp>
    </p:spTree>
    <p:extLst>
      <p:ext uri="{BB962C8B-B14F-4D97-AF65-F5344CB8AC3E}">
        <p14:creationId xmlns:p14="http://schemas.microsoft.com/office/powerpoint/2010/main" val="1326337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Lets talk about the problem solving element of Minecraft. </a:t>
            </a:r>
            <a:r>
              <a:rPr lang="en-US" sz="1800" kern="0" dirty="0" err="1">
                <a:effectLst/>
                <a:latin typeface="Times New Roman" panose="02020603050405020304" pitchFamily="18" charset="0"/>
                <a:ea typeface="Aptos" panose="020B0004020202020204" pitchFamily="34" charset="0"/>
                <a:cs typeface="Times New Roman" panose="02020603050405020304" pitchFamily="18" charset="0"/>
              </a:rPr>
              <a:t>Platying</a:t>
            </a: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 Minecraft requires skills such as critical thinking and logical reasoning (</a:t>
            </a:r>
            <a:r>
              <a:rPr lang="en-CA"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Nguyen</a:t>
            </a: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 et al. 7), which are very important in the field of engineering. In a survey, it was found that girls preferred explorative, problem solving and creative games like Minecraft compared to boys (655). Thus, Minecraft can be a great educational game for high school girls to develop their interest in engineering.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8</a:t>
            </a:fld>
            <a:endParaRPr lang="en-US"/>
          </a:p>
        </p:txBody>
      </p:sp>
    </p:spTree>
    <p:extLst>
      <p:ext uri="{BB962C8B-B14F-4D97-AF65-F5344CB8AC3E}">
        <p14:creationId xmlns:p14="http://schemas.microsoft.com/office/powerpoint/2010/main" val="427491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creativity aspect of Minecraft makes use of skills which are essential in different fields of engineering. For instance, making a clock in Minecraft requires an understanding of electrical circuits which relates to electrical engineering, mathematics, and mechanical engineering (Lane et al. 2). In an online survey, 100% of the students were thrilled to show their creativity in Minecraft: EE mainly because they were allowed to fail in the virtual world, and when they failed, they were able to try again, thus learning from the past (Nguyen et al. 6).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C43BD3-43E7-564B-9C77-E73DAEC16648}" type="slidenum">
              <a:rPr lang="en-US" smtClean="0"/>
              <a:t>9</a:t>
            </a:fld>
            <a:endParaRPr lang="en-US"/>
          </a:p>
        </p:txBody>
      </p:sp>
    </p:spTree>
    <p:extLst>
      <p:ext uri="{BB962C8B-B14F-4D97-AF65-F5344CB8AC3E}">
        <p14:creationId xmlns:p14="http://schemas.microsoft.com/office/powerpoint/2010/main" val="367095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A7E723-07CC-476D-81B1-838F253109D5}" type="datetimeFigureOut">
              <a:rPr lang="en-IN" smtClean="0"/>
              <a:t>11/07/24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70796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7E723-07CC-476D-81B1-838F253109D5}" type="datetimeFigureOut">
              <a:rPr lang="en-IN" smtClean="0"/>
              <a:t>11/07/24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297724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7E723-07CC-476D-81B1-838F253109D5}" type="datetimeFigureOut">
              <a:rPr lang="en-IN" smtClean="0"/>
              <a:t>11/07/24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1044888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2C0878A-B95B-5B54-84E0-A95A50C5EEE1}"/>
              </a:ext>
            </a:extLst>
          </p:cNvPr>
          <p:cNvSpPr>
            <a:spLocks noGrp="1"/>
          </p:cNvSpPr>
          <p:nvPr>
            <p:ph type="pic" sz="quarter" idx="10"/>
          </p:nvPr>
        </p:nvSpPr>
        <p:spPr>
          <a:xfrm>
            <a:off x="334054" y="378445"/>
            <a:ext cx="11523892" cy="6101111"/>
          </a:xfrm>
          <a:custGeom>
            <a:avLst/>
            <a:gdLst>
              <a:gd name="connsiteX0" fmla="*/ 0 w 11523892"/>
              <a:gd name="connsiteY0" fmla="*/ 0 h 6101111"/>
              <a:gd name="connsiteX1" fmla="*/ 11523892 w 11523892"/>
              <a:gd name="connsiteY1" fmla="*/ 0 h 6101111"/>
              <a:gd name="connsiteX2" fmla="*/ 11523892 w 11523892"/>
              <a:gd name="connsiteY2" fmla="*/ 6101111 h 6101111"/>
              <a:gd name="connsiteX3" fmla="*/ 0 w 11523892"/>
              <a:gd name="connsiteY3" fmla="*/ 6101111 h 6101111"/>
            </a:gdLst>
            <a:ahLst/>
            <a:cxnLst>
              <a:cxn ang="0">
                <a:pos x="connsiteX0" y="connsiteY0"/>
              </a:cxn>
              <a:cxn ang="0">
                <a:pos x="connsiteX1" y="connsiteY1"/>
              </a:cxn>
              <a:cxn ang="0">
                <a:pos x="connsiteX2" y="connsiteY2"/>
              </a:cxn>
              <a:cxn ang="0">
                <a:pos x="connsiteX3" y="connsiteY3"/>
              </a:cxn>
            </a:cxnLst>
            <a:rect l="l" t="t" r="r" b="b"/>
            <a:pathLst>
              <a:path w="11523892" h="6101111">
                <a:moveTo>
                  <a:pt x="0" y="0"/>
                </a:moveTo>
                <a:lnTo>
                  <a:pt x="11523892" y="0"/>
                </a:lnTo>
                <a:lnTo>
                  <a:pt x="11523892" y="6101111"/>
                </a:lnTo>
                <a:lnTo>
                  <a:pt x="0" y="6101111"/>
                </a:lnTo>
                <a:close/>
              </a:path>
            </a:pathLst>
          </a:custGeom>
        </p:spPr>
        <p:txBody>
          <a:bodyPr wrap="square">
            <a:noAutofit/>
          </a:bodyPr>
          <a:lstStyle/>
          <a:p>
            <a:endParaRPr lang="en-IN"/>
          </a:p>
        </p:txBody>
      </p:sp>
    </p:spTree>
    <p:extLst>
      <p:ext uri="{BB962C8B-B14F-4D97-AF65-F5344CB8AC3E}">
        <p14:creationId xmlns:p14="http://schemas.microsoft.com/office/powerpoint/2010/main" val="1846459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836652A-B45B-F26B-7422-3DAE875C67D3}"/>
              </a:ext>
            </a:extLst>
          </p:cNvPr>
          <p:cNvSpPr>
            <a:spLocks noGrp="1"/>
          </p:cNvSpPr>
          <p:nvPr>
            <p:ph type="pic" sz="quarter" idx="10"/>
          </p:nvPr>
        </p:nvSpPr>
        <p:spPr>
          <a:xfrm>
            <a:off x="2427622" y="2115403"/>
            <a:ext cx="2306472" cy="3330054"/>
          </a:xfrm>
          <a:custGeom>
            <a:avLst/>
            <a:gdLst>
              <a:gd name="connsiteX0" fmla="*/ 0 w 2306472"/>
              <a:gd name="connsiteY0" fmla="*/ 0 h 3330054"/>
              <a:gd name="connsiteX1" fmla="*/ 2306472 w 2306472"/>
              <a:gd name="connsiteY1" fmla="*/ 0 h 3330054"/>
              <a:gd name="connsiteX2" fmla="*/ 2306472 w 2306472"/>
              <a:gd name="connsiteY2" fmla="*/ 3330054 h 3330054"/>
              <a:gd name="connsiteX3" fmla="*/ 0 w 2306472"/>
              <a:gd name="connsiteY3" fmla="*/ 3330054 h 3330054"/>
            </a:gdLst>
            <a:ahLst/>
            <a:cxnLst>
              <a:cxn ang="0">
                <a:pos x="connsiteX0" y="connsiteY0"/>
              </a:cxn>
              <a:cxn ang="0">
                <a:pos x="connsiteX1" y="connsiteY1"/>
              </a:cxn>
              <a:cxn ang="0">
                <a:pos x="connsiteX2" y="connsiteY2"/>
              </a:cxn>
              <a:cxn ang="0">
                <a:pos x="connsiteX3" y="connsiteY3"/>
              </a:cxn>
            </a:cxnLst>
            <a:rect l="l" t="t" r="r" b="b"/>
            <a:pathLst>
              <a:path w="2306472" h="3330054">
                <a:moveTo>
                  <a:pt x="0" y="0"/>
                </a:moveTo>
                <a:lnTo>
                  <a:pt x="2306472" y="0"/>
                </a:lnTo>
                <a:lnTo>
                  <a:pt x="2306472" y="3330054"/>
                </a:lnTo>
                <a:lnTo>
                  <a:pt x="0" y="3330054"/>
                </a:lnTo>
                <a:close/>
              </a:path>
            </a:pathLst>
          </a:custGeom>
        </p:spPr>
        <p:txBody>
          <a:bodyPr wrap="square">
            <a:noAutofit/>
          </a:bodyPr>
          <a:lstStyle/>
          <a:p>
            <a:endParaRPr lang="en-IN"/>
          </a:p>
        </p:txBody>
      </p:sp>
      <p:sp>
        <p:nvSpPr>
          <p:cNvPr id="13" name="Picture Placeholder 12">
            <a:extLst>
              <a:ext uri="{FF2B5EF4-FFF2-40B4-BE49-F238E27FC236}">
                <a16:creationId xmlns:a16="http://schemas.microsoft.com/office/drawing/2014/main" id="{FAE10A21-23EC-62CD-BE6F-931680DC92B6}"/>
              </a:ext>
            </a:extLst>
          </p:cNvPr>
          <p:cNvSpPr>
            <a:spLocks noGrp="1"/>
          </p:cNvSpPr>
          <p:nvPr>
            <p:ph type="pic" sz="quarter" idx="11"/>
          </p:nvPr>
        </p:nvSpPr>
        <p:spPr>
          <a:xfrm>
            <a:off x="4942764" y="2115403"/>
            <a:ext cx="2306472" cy="3330054"/>
          </a:xfrm>
          <a:custGeom>
            <a:avLst/>
            <a:gdLst>
              <a:gd name="connsiteX0" fmla="*/ 0 w 2306472"/>
              <a:gd name="connsiteY0" fmla="*/ 0 h 3330054"/>
              <a:gd name="connsiteX1" fmla="*/ 2306472 w 2306472"/>
              <a:gd name="connsiteY1" fmla="*/ 0 h 3330054"/>
              <a:gd name="connsiteX2" fmla="*/ 2306472 w 2306472"/>
              <a:gd name="connsiteY2" fmla="*/ 3330054 h 3330054"/>
              <a:gd name="connsiteX3" fmla="*/ 0 w 2306472"/>
              <a:gd name="connsiteY3" fmla="*/ 3330054 h 3330054"/>
            </a:gdLst>
            <a:ahLst/>
            <a:cxnLst>
              <a:cxn ang="0">
                <a:pos x="connsiteX0" y="connsiteY0"/>
              </a:cxn>
              <a:cxn ang="0">
                <a:pos x="connsiteX1" y="connsiteY1"/>
              </a:cxn>
              <a:cxn ang="0">
                <a:pos x="connsiteX2" y="connsiteY2"/>
              </a:cxn>
              <a:cxn ang="0">
                <a:pos x="connsiteX3" y="connsiteY3"/>
              </a:cxn>
            </a:cxnLst>
            <a:rect l="l" t="t" r="r" b="b"/>
            <a:pathLst>
              <a:path w="2306472" h="3330054">
                <a:moveTo>
                  <a:pt x="0" y="0"/>
                </a:moveTo>
                <a:lnTo>
                  <a:pt x="2306472" y="0"/>
                </a:lnTo>
                <a:lnTo>
                  <a:pt x="2306472" y="3330054"/>
                </a:lnTo>
                <a:lnTo>
                  <a:pt x="0" y="3330054"/>
                </a:lnTo>
                <a:close/>
              </a:path>
            </a:pathLst>
          </a:custGeom>
        </p:spPr>
        <p:txBody>
          <a:bodyPr wrap="square">
            <a:noAutofit/>
          </a:bodyPr>
          <a:lstStyle/>
          <a:p>
            <a:endParaRPr lang="en-IN"/>
          </a:p>
        </p:txBody>
      </p:sp>
      <p:sp>
        <p:nvSpPr>
          <p:cNvPr id="16" name="Picture Placeholder 15">
            <a:extLst>
              <a:ext uri="{FF2B5EF4-FFF2-40B4-BE49-F238E27FC236}">
                <a16:creationId xmlns:a16="http://schemas.microsoft.com/office/drawing/2014/main" id="{9A9F7C28-61C5-E92E-742A-CD908D10762E}"/>
              </a:ext>
            </a:extLst>
          </p:cNvPr>
          <p:cNvSpPr>
            <a:spLocks noGrp="1"/>
          </p:cNvSpPr>
          <p:nvPr>
            <p:ph type="pic" sz="quarter" idx="12"/>
          </p:nvPr>
        </p:nvSpPr>
        <p:spPr>
          <a:xfrm>
            <a:off x="7457906" y="2115403"/>
            <a:ext cx="2306472" cy="3330054"/>
          </a:xfrm>
          <a:custGeom>
            <a:avLst/>
            <a:gdLst>
              <a:gd name="connsiteX0" fmla="*/ 0 w 2306472"/>
              <a:gd name="connsiteY0" fmla="*/ 0 h 3330054"/>
              <a:gd name="connsiteX1" fmla="*/ 2306472 w 2306472"/>
              <a:gd name="connsiteY1" fmla="*/ 0 h 3330054"/>
              <a:gd name="connsiteX2" fmla="*/ 2306472 w 2306472"/>
              <a:gd name="connsiteY2" fmla="*/ 3330054 h 3330054"/>
              <a:gd name="connsiteX3" fmla="*/ 0 w 2306472"/>
              <a:gd name="connsiteY3" fmla="*/ 3330054 h 3330054"/>
            </a:gdLst>
            <a:ahLst/>
            <a:cxnLst>
              <a:cxn ang="0">
                <a:pos x="connsiteX0" y="connsiteY0"/>
              </a:cxn>
              <a:cxn ang="0">
                <a:pos x="connsiteX1" y="connsiteY1"/>
              </a:cxn>
              <a:cxn ang="0">
                <a:pos x="connsiteX2" y="connsiteY2"/>
              </a:cxn>
              <a:cxn ang="0">
                <a:pos x="connsiteX3" y="connsiteY3"/>
              </a:cxn>
            </a:cxnLst>
            <a:rect l="l" t="t" r="r" b="b"/>
            <a:pathLst>
              <a:path w="2306472" h="3330054">
                <a:moveTo>
                  <a:pt x="0" y="0"/>
                </a:moveTo>
                <a:lnTo>
                  <a:pt x="2306472" y="0"/>
                </a:lnTo>
                <a:lnTo>
                  <a:pt x="2306472" y="3330054"/>
                </a:lnTo>
                <a:lnTo>
                  <a:pt x="0" y="3330054"/>
                </a:lnTo>
                <a:close/>
              </a:path>
            </a:pathLst>
          </a:custGeom>
        </p:spPr>
        <p:txBody>
          <a:bodyPr wrap="square">
            <a:noAutofit/>
          </a:bodyPr>
          <a:lstStyle/>
          <a:p>
            <a:endParaRPr lang="en-IN"/>
          </a:p>
        </p:txBody>
      </p:sp>
    </p:spTree>
    <p:extLst>
      <p:ext uri="{BB962C8B-B14F-4D97-AF65-F5344CB8AC3E}">
        <p14:creationId xmlns:p14="http://schemas.microsoft.com/office/powerpoint/2010/main" val="213180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7E723-07CC-476D-81B1-838F253109D5}" type="datetimeFigureOut">
              <a:rPr lang="en-IN" smtClean="0"/>
              <a:t>11/07/24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30058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A7E723-07CC-476D-81B1-838F253109D5}" type="datetimeFigureOut">
              <a:rPr lang="en-IN" smtClean="0"/>
              <a:t>11/07/24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232380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A7E723-07CC-476D-81B1-838F253109D5}" type="datetimeFigureOut">
              <a:rPr lang="en-IN" smtClean="0"/>
              <a:t>11/07/24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415439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A7E723-07CC-476D-81B1-838F253109D5}" type="datetimeFigureOut">
              <a:rPr lang="en-IN" smtClean="0"/>
              <a:t>11/07/24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379566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A7E723-07CC-476D-81B1-838F253109D5}" type="datetimeFigureOut">
              <a:rPr lang="en-IN" smtClean="0"/>
              <a:t>11/07/24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110429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7E723-07CC-476D-81B1-838F253109D5}" type="datetimeFigureOut">
              <a:rPr lang="en-IN" smtClean="0"/>
              <a:t>11/07/24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1323468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7E723-07CC-476D-81B1-838F253109D5}" type="datetimeFigureOut">
              <a:rPr lang="en-IN" smtClean="0"/>
              <a:t>11/07/24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385958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7E723-07CC-476D-81B1-838F253109D5}" type="datetimeFigureOut">
              <a:rPr lang="en-IN" smtClean="0"/>
              <a:t>11/07/24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12377F7-0936-44C9-A98B-DF0EDC76BC86}" type="slidenum">
              <a:rPr lang="en-IN" smtClean="0"/>
              <a:t>‹#›</a:t>
            </a:fld>
            <a:endParaRPr lang="en-IN"/>
          </a:p>
        </p:txBody>
      </p:sp>
    </p:spTree>
    <p:extLst>
      <p:ext uri="{BB962C8B-B14F-4D97-AF65-F5344CB8AC3E}">
        <p14:creationId xmlns:p14="http://schemas.microsoft.com/office/powerpoint/2010/main" val="2697631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7E723-07CC-476D-81B1-838F253109D5}" type="datetimeFigureOut">
              <a:rPr lang="en-IN" smtClean="0"/>
              <a:t>11/07/24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377F7-0936-44C9-A98B-DF0EDC76BC86}" type="slidenum">
              <a:rPr lang="en-IN" smtClean="0"/>
              <a:t>‹#›</a:t>
            </a:fld>
            <a:endParaRPr lang="en-IN"/>
          </a:p>
        </p:txBody>
      </p:sp>
    </p:spTree>
    <p:extLst>
      <p:ext uri="{BB962C8B-B14F-4D97-AF65-F5344CB8AC3E}">
        <p14:creationId xmlns:p14="http://schemas.microsoft.com/office/powerpoint/2010/main" val="188352820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 Target="slide1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5.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17/06/relationships/model3d" Target="../media/model3d2.glb"/><Relationship Id="rId5" Type="http://schemas.openxmlformats.org/officeDocument/2006/relationships/image" Target="../media/image11.png"/><Relationship Id="rId4" Type="http://schemas.microsoft.com/office/2017/06/relationships/model3d" Target="../media/model3d1.glb"/></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700+] Minecraft Wallpapers | Wallpapers.com">
            <a:extLst>
              <a:ext uri="{FF2B5EF4-FFF2-40B4-BE49-F238E27FC236}">
                <a16:creationId xmlns:a16="http://schemas.microsoft.com/office/drawing/2014/main" id="{722162D6-F4C8-F903-493A-762EA2030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5C910B3-468B-E663-FCE8-E1ECE9945F45}"/>
              </a:ext>
            </a:extLst>
          </p:cNvPr>
          <p:cNvGrpSpPr/>
          <p:nvPr/>
        </p:nvGrpSpPr>
        <p:grpSpPr>
          <a:xfrm>
            <a:off x="3943350" y="3569424"/>
            <a:ext cx="4305302" cy="1448847"/>
            <a:chOff x="3943350" y="2766536"/>
            <a:chExt cx="4305302" cy="1448847"/>
          </a:xfrm>
        </p:grpSpPr>
        <p:sp>
          <p:nvSpPr>
            <p:cNvPr id="12" name="Rectangle 11">
              <a:extLst>
                <a:ext uri="{FF2B5EF4-FFF2-40B4-BE49-F238E27FC236}">
                  <a16:creationId xmlns:a16="http://schemas.microsoft.com/office/drawing/2014/main" id="{4747C56A-FD7E-2C56-9FC5-0F1D0F205E67}"/>
                </a:ext>
              </a:extLst>
            </p:cNvPr>
            <p:cNvSpPr/>
            <p:nvPr/>
          </p:nvSpPr>
          <p:spPr>
            <a:xfrm>
              <a:off x="3943350" y="2766536"/>
              <a:ext cx="4305300" cy="526043"/>
            </a:xfrm>
            <a:prstGeom prst="rect">
              <a:avLst/>
            </a:prstGeom>
            <a:gradFill>
              <a:gsLst>
                <a:gs pos="3540">
                  <a:srgbClr val="848484"/>
                </a:gs>
                <a:gs pos="55000">
                  <a:srgbClr val="6D6D6D"/>
                </a:gs>
                <a:gs pos="100000">
                  <a:srgbClr val="848484"/>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hlinkClick r:id="" action="ppaction://hlinkshowjump?jump=nextslide"/>
              <a:extLst>
                <a:ext uri="{FF2B5EF4-FFF2-40B4-BE49-F238E27FC236}">
                  <a16:creationId xmlns:a16="http://schemas.microsoft.com/office/drawing/2014/main" id="{B6B28B00-E0BF-C0AC-BC76-E81450F2AA58}"/>
                </a:ext>
              </a:extLst>
            </p:cNvPr>
            <p:cNvSpPr txBox="1"/>
            <p:nvPr/>
          </p:nvSpPr>
          <p:spPr>
            <a:xfrm>
              <a:off x="5618946" y="2891058"/>
              <a:ext cx="954107" cy="276999"/>
            </a:xfrm>
            <a:prstGeom prst="rect">
              <a:avLst/>
            </a:prstGeom>
            <a:noFill/>
          </p:spPr>
          <p:txBody>
            <a:bodyPr wrap="none" rtlCol="0">
              <a:spAutoFit/>
            </a:bodyPr>
            <a:lstStyle/>
            <a:p>
              <a:pPr algn="ctr"/>
              <a:r>
                <a:rPr lang="en-US"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rPr>
                <a:t>Start</a:t>
              </a:r>
              <a:endParaRPr lang="en-IN"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endParaRPr>
            </a:p>
          </p:txBody>
        </p:sp>
        <p:sp>
          <p:nvSpPr>
            <p:cNvPr id="14" name="Rectangle 13">
              <a:extLst>
                <a:ext uri="{FF2B5EF4-FFF2-40B4-BE49-F238E27FC236}">
                  <a16:creationId xmlns:a16="http://schemas.microsoft.com/office/drawing/2014/main" id="{13470B38-549D-3A17-D9D4-D1EF62B953EC}"/>
                </a:ext>
              </a:extLst>
            </p:cNvPr>
            <p:cNvSpPr/>
            <p:nvPr/>
          </p:nvSpPr>
          <p:spPr>
            <a:xfrm>
              <a:off x="3943350" y="3689340"/>
              <a:ext cx="1987550" cy="526043"/>
            </a:xfrm>
            <a:prstGeom prst="rect">
              <a:avLst/>
            </a:prstGeom>
            <a:gradFill>
              <a:gsLst>
                <a:gs pos="3540">
                  <a:srgbClr val="848484"/>
                </a:gs>
                <a:gs pos="55000">
                  <a:srgbClr val="6D6D6D"/>
                </a:gs>
                <a:gs pos="100000">
                  <a:srgbClr val="848484"/>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hlinkClick r:id="" action="ppaction://hlinkshowjump?jump=nextslide"/>
              <a:extLst>
                <a:ext uri="{FF2B5EF4-FFF2-40B4-BE49-F238E27FC236}">
                  <a16:creationId xmlns:a16="http://schemas.microsoft.com/office/drawing/2014/main" id="{C9AD9EFF-AFBA-8CE8-5F2D-F30844DE8095}"/>
                </a:ext>
              </a:extLst>
            </p:cNvPr>
            <p:cNvSpPr txBox="1"/>
            <p:nvPr/>
          </p:nvSpPr>
          <p:spPr>
            <a:xfrm>
              <a:off x="4306183" y="3813862"/>
              <a:ext cx="1261884" cy="276999"/>
            </a:xfrm>
            <a:prstGeom prst="rect">
              <a:avLst/>
            </a:prstGeom>
            <a:noFill/>
          </p:spPr>
          <p:txBody>
            <a:bodyPr wrap="none" rtlCol="0">
              <a:spAutoFit/>
            </a:bodyPr>
            <a:lstStyle/>
            <a:p>
              <a:pPr algn="ctr"/>
              <a:r>
                <a:rPr lang="en-US"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rPr>
                <a:t>Options</a:t>
              </a:r>
              <a:endParaRPr lang="en-IN"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endParaRPr>
            </a:p>
          </p:txBody>
        </p:sp>
        <p:sp>
          <p:nvSpPr>
            <p:cNvPr id="19" name="Rectangle 18">
              <a:extLst>
                <a:ext uri="{FF2B5EF4-FFF2-40B4-BE49-F238E27FC236}">
                  <a16:creationId xmlns:a16="http://schemas.microsoft.com/office/drawing/2014/main" id="{650C5A97-AFD2-E987-3995-1B79D269BD47}"/>
                </a:ext>
              </a:extLst>
            </p:cNvPr>
            <p:cNvSpPr/>
            <p:nvPr/>
          </p:nvSpPr>
          <p:spPr>
            <a:xfrm>
              <a:off x="6261102" y="3689340"/>
              <a:ext cx="1987550" cy="526043"/>
            </a:xfrm>
            <a:prstGeom prst="rect">
              <a:avLst/>
            </a:prstGeom>
            <a:gradFill>
              <a:gsLst>
                <a:gs pos="3540">
                  <a:srgbClr val="848484"/>
                </a:gs>
                <a:gs pos="55000">
                  <a:srgbClr val="6D6D6D"/>
                </a:gs>
                <a:gs pos="100000">
                  <a:srgbClr val="848484"/>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hlinkClick r:id="rId4" action="ppaction://hlinksldjump"/>
              <a:extLst>
                <a:ext uri="{FF2B5EF4-FFF2-40B4-BE49-F238E27FC236}">
                  <a16:creationId xmlns:a16="http://schemas.microsoft.com/office/drawing/2014/main" id="{C6AEAB13-BB21-02B9-65FD-F267D2975744}"/>
                </a:ext>
              </a:extLst>
            </p:cNvPr>
            <p:cNvSpPr txBox="1"/>
            <p:nvPr/>
          </p:nvSpPr>
          <p:spPr>
            <a:xfrm>
              <a:off x="6854768" y="3813862"/>
              <a:ext cx="800219" cy="276999"/>
            </a:xfrm>
            <a:prstGeom prst="rect">
              <a:avLst/>
            </a:prstGeom>
            <a:noFill/>
          </p:spPr>
          <p:txBody>
            <a:bodyPr wrap="none" rtlCol="0">
              <a:spAutoFit/>
            </a:bodyPr>
            <a:lstStyle/>
            <a:p>
              <a:pPr algn="ctr"/>
              <a:r>
                <a:rPr lang="en-US"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rPr>
                <a:t>Quit</a:t>
              </a:r>
              <a:endParaRPr lang="en-IN"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endParaRPr>
            </a:p>
          </p:txBody>
        </p:sp>
      </p:grpSp>
      <p:grpSp>
        <p:nvGrpSpPr>
          <p:cNvPr id="16" name="Group 15">
            <a:extLst>
              <a:ext uri="{FF2B5EF4-FFF2-40B4-BE49-F238E27FC236}">
                <a16:creationId xmlns:a16="http://schemas.microsoft.com/office/drawing/2014/main" id="{BDEE0B8C-D06F-F3FF-A607-F8E8643A4537}"/>
              </a:ext>
            </a:extLst>
          </p:cNvPr>
          <p:cNvGrpSpPr/>
          <p:nvPr/>
        </p:nvGrpSpPr>
        <p:grpSpPr>
          <a:xfrm>
            <a:off x="1948986" y="1032339"/>
            <a:ext cx="7963828" cy="2202195"/>
            <a:chOff x="2278742" y="371063"/>
            <a:chExt cx="7963828" cy="2202195"/>
          </a:xfrm>
        </p:grpSpPr>
        <p:sp>
          <p:nvSpPr>
            <p:cNvPr id="4" name="Rectangle 3">
              <a:extLst>
                <a:ext uri="{FF2B5EF4-FFF2-40B4-BE49-F238E27FC236}">
                  <a16:creationId xmlns:a16="http://schemas.microsoft.com/office/drawing/2014/main" id="{5FDBBE78-0B00-1FD4-C9CF-3E0EB63890AC}"/>
                </a:ext>
              </a:extLst>
            </p:cNvPr>
            <p:cNvSpPr/>
            <p:nvPr/>
          </p:nvSpPr>
          <p:spPr>
            <a:xfrm>
              <a:off x="2278742" y="371063"/>
              <a:ext cx="7963828" cy="2202195"/>
            </a:xfrm>
            <a:prstGeom prst="rect">
              <a:avLst/>
            </a:prstGeom>
            <a:gradFill>
              <a:gsLst>
                <a:gs pos="3540">
                  <a:srgbClr val="848484"/>
                </a:gs>
                <a:gs pos="55000">
                  <a:srgbClr val="6D6D6D"/>
                </a:gs>
                <a:gs pos="100000">
                  <a:srgbClr val="848484"/>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28BA3AC4-DE92-4F13-885C-B42BE2047BE0}"/>
                </a:ext>
              </a:extLst>
            </p:cNvPr>
            <p:cNvSpPr txBox="1"/>
            <p:nvPr/>
          </p:nvSpPr>
          <p:spPr>
            <a:xfrm>
              <a:off x="2278742" y="510288"/>
              <a:ext cx="7963828" cy="1785104"/>
            </a:xfrm>
            <a:prstGeom prst="rect">
              <a:avLst/>
            </a:prstGeom>
            <a:noFill/>
          </p:spPr>
          <p:txBody>
            <a:bodyPr wrap="square" rtlCol="0">
              <a:spAutoFit/>
            </a:bodyPr>
            <a:lstStyle/>
            <a:p>
              <a:pPr algn="ctr">
                <a:lnSpc>
                  <a:spcPct val="200000"/>
                </a:lnSpc>
              </a:pPr>
              <a:r>
                <a:rPr lang="en-CA" sz="20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Mining and Crafting Interest: How Minecraft Motivates Girls to Engineering </a:t>
              </a:r>
            </a:p>
          </p:txBody>
        </p:sp>
      </p:grpSp>
      <p:pic>
        <p:nvPicPr>
          <p:cNvPr id="23" name="Picture 22">
            <a:extLst>
              <a:ext uri="{FF2B5EF4-FFF2-40B4-BE49-F238E27FC236}">
                <a16:creationId xmlns:a16="http://schemas.microsoft.com/office/drawing/2014/main" id="{3FA81D4D-6898-698C-B817-A054036CFE05}"/>
              </a:ext>
            </a:extLst>
          </p:cNvPr>
          <p:cNvPicPr>
            <a:picLocks noChangeAspect="1"/>
          </p:cNvPicPr>
          <p:nvPr/>
        </p:nvPicPr>
        <p:blipFill>
          <a:blip r:embed="rId5"/>
          <a:stretch>
            <a:fillRect/>
          </a:stretch>
        </p:blipFill>
        <p:spPr>
          <a:xfrm>
            <a:off x="566220" y="7435445"/>
            <a:ext cx="3167049" cy="2468576"/>
          </a:xfrm>
          <a:prstGeom prst="rect">
            <a:avLst/>
          </a:prstGeom>
        </p:spPr>
      </p:pic>
      <p:pic>
        <p:nvPicPr>
          <p:cNvPr id="24" name="Picture 23">
            <a:extLst>
              <a:ext uri="{FF2B5EF4-FFF2-40B4-BE49-F238E27FC236}">
                <a16:creationId xmlns:a16="http://schemas.microsoft.com/office/drawing/2014/main" id="{05038494-2838-48D9-FEF7-92C5FCBF149D}"/>
              </a:ext>
            </a:extLst>
          </p:cNvPr>
          <p:cNvPicPr>
            <a:picLocks noChangeAspect="1"/>
          </p:cNvPicPr>
          <p:nvPr/>
        </p:nvPicPr>
        <p:blipFill>
          <a:blip r:embed="rId6"/>
          <a:stretch>
            <a:fillRect/>
          </a:stretch>
        </p:blipFill>
        <p:spPr>
          <a:xfrm>
            <a:off x="8252354" y="7326772"/>
            <a:ext cx="2635052" cy="2685922"/>
          </a:xfrm>
          <a:prstGeom prst="rect">
            <a:avLst/>
          </a:prstGeom>
        </p:spPr>
      </p:pic>
    </p:spTree>
    <p:extLst>
      <p:ext uri="{BB962C8B-B14F-4D97-AF65-F5344CB8AC3E}">
        <p14:creationId xmlns:p14="http://schemas.microsoft.com/office/powerpoint/2010/main" val="3533589089"/>
      </p:ext>
    </p:extLst>
  </p:cSld>
  <p:clrMapOvr>
    <a:masterClrMapping/>
  </p:clrMapOvr>
  <mc:AlternateContent xmlns:mc="http://schemas.openxmlformats.org/markup-compatibility/2006" xmlns:p14="http://schemas.microsoft.com/office/powerpoint/2010/main">
    <mc:Choice Requires="p14">
      <p:transition spd="slow" p14:dur="2000" advTm="5204"/>
    </mc:Choice>
    <mc:Fallback xmlns="">
      <p:transition spd="slow" advTm="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823 -0.03796 L -0.02773 -0.50949 " pathEditMode="relative" rAng="0" ptsTypes="AA">
                                      <p:cBhvr>
                                        <p:cTn id="6" dur="2000" fill="hold"/>
                                        <p:tgtEl>
                                          <p:spTgt spid="23"/>
                                        </p:tgtEl>
                                        <p:attrNameLst>
                                          <p:attrName>ppt_x</p:attrName>
                                          <p:attrName>ppt_y</p:attrName>
                                        </p:attrNameLst>
                                      </p:cBhvr>
                                      <p:rCtr x="-2305" y="-23588"/>
                                    </p:animMotion>
                                  </p:childTnLst>
                                </p:cTn>
                              </p:par>
                              <p:par>
                                <p:cTn id="7" presetID="0" presetClass="path" presetSubtype="0" accel="50000" decel="50000" fill="hold" nodeType="withEffect">
                                  <p:stCondLst>
                                    <p:cond delay="0"/>
                                  </p:stCondLst>
                                  <p:childTnLst>
                                    <p:animMotion origin="layout" path="M -0.02357 -0.00671 L 0.03606 -0.49375 " pathEditMode="relative" rAng="0" ptsTypes="AA">
                                      <p:cBhvr>
                                        <p:cTn id="8" dur="2000" fill="hold"/>
                                        <p:tgtEl>
                                          <p:spTgt spid="24"/>
                                        </p:tgtEl>
                                        <p:attrNameLst>
                                          <p:attrName>ppt_x</p:attrName>
                                          <p:attrName>ppt_y</p:attrName>
                                        </p:attrNameLst>
                                      </p:cBhvr>
                                      <p:rCtr x="2982" y="-2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RONGEST MAN in Minecraft!">
            <a:extLst>
              <a:ext uri="{FF2B5EF4-FFF2-40B4-BE49-F238E27FC236}">
                <a16:creationId xmlns:a16="http://schemas.microsoft.com/office/drawing/2014/main" id="{0E7A52BF-70C0-A088-BCE8-D8EDD1A50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EFEF74B-2A93-E727-ACD3-73608580800C}"/>
              </a:ext>
            </a:extLst>
          </p:cNvPr>
          <p:cNvGrpSpPr/>
          <p:nvPr/>
        </p:nvGrpSpPr>
        <p:grpSpPr>
          <a:xfrm>
            <a:off x="1535639" y="871433"/>
            <a:ext cx="9120693" cy="3846871"/>
            <a:chOff x="1535639" y="871433"/>
            <a:chExt cx="9120693" cy="3846871"/>
          </a:xfrm>
        </p:grpSpPr>
        <p:grpSp>
          <p:nvGrpSpPr>
            <p:cNvPr id="7" name="Group 6">
              <a:extLst>
                <a:ext uri="{FF2B5EF4-FFF2-40B4-BE49-F238E27FC236}">
                  <a16:creationId xmlns:a16="http://schemas.microsoft.com/office/drawing/2014/main" id="{CFAFA676-88AB-6473-B774-8A92ED0BCCBF}"/>
                </a:ext>
              </a:extLst>
            </p:cNvPr>
            <p:cNvGrpSpPr/>
            <p:nvPr/>
          </p:nvGrpSpPr>
          <p:grpSpPr>
            <a:xfrm>
              <a:off x="1535639" y="2658651"/>
              <a:ext cx="9120693" cy="2059653"/>
              <a:chOff x="1596613" y="2899926"/>
              <a:chExt cx="9120693" cy="2059653"/>
            </a:xfrm>
          </p:grpSpPr>
          <p:sp>
            <p:nvSpPr>
              <p:cNvPr id="8" name="Rectangle: Rounded Corners 18">
                <a:extLst>
                  <a:ext uri="{FF2B5EF4-FFF2-40B4-BE49-F238E27FC236}">
                    <a16:creationId xmlns:a16="http://schemas.microsoft.com/office/drawing/2014/main" id="{2E97589E-3E41-8DB4-A9CB-A71FEBBAB257}"/>
                  </a:ext>
                </a:extLst>
              </p:cNvPr>
              <p:cNvSpPr/>
              <p:nvPr/>
            </p:nvSpPr>
            <p:spPr>
              <a:xfrm>
                <a:off x="1596613" y="2899926"/>
                <a:ext cx="9120693" cy="2059653"/>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664733" y="2977556"/>
                <a:ext cx="8862506" cy="1708160"/>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Social and cultural reasons.</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Encouragement for participating in STEM-related extracurricular activities was lower for girls than boys (</a:t>
                </a:r>
                <a:r>
                  <a:rPr lang="en-US" sz="14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Merayo</a:t>
                </a: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and </a:t>
                </a:r>
                <a:r>
                  <a:rPr lang="en-US" sz="14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Ayuso</a:t>
                </a: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1482).</a:t>
                </a:r>
              </a:p>
            </p:txBody>
          </p:sp>
        </p:grpSp>
        <p:grpSp>
          <p:nvGrpSpPr>
            <p:cNvPr id="13" name="Group 12">
              <a:extLst>
                <a:ext uri="{FF2B5EF4-FFF2-40B4-BE49-F238E27FC236}">
                  <a16:creationId xmlns:a16="http://schemas.microsoft.com/office/drawing/2014/main" id="{F31E808D-D4FA-8C81-5CD2-EBA9828D1345}"/>
                </a:ext>
              </a:extLst>
            </p:cNvPr>
            <p:cNvGrpSpPr/>
            <p:nvPr/>
          </p:nvGrpSpPr>
          <p:grpSpPr>
            <a:xfrm>
              <a:off x="2194918" y="871433"/>
              <a:ext cx="7802165" cy="733634"/>
              <a:chOff x="2194918" y="871433"/>
              <a:chExt cx="7802165"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2194918" y="871433"/>
                <a:ext cx="7802136"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2194946" y="1053584"/>
                <a:ext cx="7802137"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Why Underrepresentation of Women?</a:t>
                </a:r>
              </a:p>
            </p:txBody>
          </p:sp>
        </p:grpSp>
      </p:grpSp>
      <p:pic>
        <p:nvPicPr>
          <p:cNvPr id="8198" name="Picture 6" descr="Female Minecraft Skins | NameMC">
            <a:extLst>
              <a:ext uri="{FF2B5EF4-FFF2-40B4-BE49-F238E27FC236}">
                <a16:creationId xmlns:a16="http://schemas.microsoft.com/office/drawing/2014/main" id="{C234431A-3D68-12D1-0A77-F7CB53495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0465" y="6941131"/>
            <a:ext cx="3911600" cy="391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5555222"/>
      </p:ext>
    </p:extLst>
  </p:cSld>
  <p:clrMapOvr>
    <a:masterClrMapping/>
  </p:clrMapOvr>
  <mc:AlternateContent xmlns:mc="http://schemas.openxmlformats.org/markup-compatibility/2006" xmlns:p14="http://schemas.microsoft.com/office/powerpoint/2010/main">
    <mc:Choice Requires="p14">
      <p:transition spd="slow" p14:dur="2000" advTm="23531"/>
    </mc:Choice>
    <mc:Fallback xmlns="">
      <p:transition spd="slow" advTm="235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326 -0.17778 C 0.00274 -0.18889 0.00339 -0.20046 0.0017 -0.21088 C 0.00039 -0.21782 -0.00273 -0.22268 -0.00507 -0.2287 C -0.00794 -0.2368 -0.00885 -0.24051 -0.01328 -0.24653 C -0.0164 -0.25092 -0.02031 -0.25347 -0.02304 -0.25879 C -0.02474 -0.2618 -0.0263 -0.26504 -0.02812 -0.26759 C -0.02968 -0.26991 -0.03151 -0.27153 -0.0332 -0.27361 C -0.03528 -0.27662 -0.03737 -0.27986 -0.03971 -0.28264 C -0.04244 -0.28565 -0.04531 -0.28842 -0.04791 -0.29143 C -0.05807 -0.3037 -0.05052 -0.29861 -0.06106 -0.30347 C -0.06237 -0.30648 -0.06289 -0.31018 -0.06445 -0.31227 C -0.06588 -0.31458 -0.06783 -0.31389 -0.06953 -0.31528 C -0.07109 -0.3169 -0.07278 -0.31921 -0.07435 -0.32129 C -0.07617 -0.32407 -0.07747 -0.32778 -0.07929 -0.33055 C -0.08255 -0.33495 -0.08606 -0.33796 -0.08919 -0.34236 C -0.09153 -0.34537 -0.09349 -0.34861 -0.09596 -0.35139 C -0.09961 -0.35555 -0.10364 -0.35903 -0.10742 -0.36319 C -0.1108 -0.3669 -0.1138 -0.37129 -0.11731 -0.375 C -0.11953 -0.37754 -0.12174 -0.37893 -0.12395 -0.38102 C -0.12734 -0.38495 -0.13047 -0.38958 -0.13398 -0.39305 C -0.13763 -0.39676 -0.14166 -0.39861 -0.14544 -0.40185 C -0.14948 -0.40555 -0.15312 -0.41041 -0.15703 -0.41389 C -0.16067 -0.41736 -0.16484 -0.41944 -0.16862 -0.42268 C -0.17252 -0.42639 -0.17617 -0.43125 -0.1802 -0.43495 C -0.21627 -0.46759 -0.16992 -0.42361 -0.20156 -0.44977 C -0.20442 -0.45231 -0.2069 -0.45625 -0.20976 -0.45879 C -0.21302 -0.46134 -0.21666 -0.46227 -0.21979 -0.46458 C -0.24218 -0.48171 -0.21849 -0.46666 -0.23789 -0.47963 C -0.24127 -0.48194 -0.24466 -0.48356 -0.24778 -0.48541 C -0.26028 -0.49375 -0.25221 -0.49004 -0.26601 -0.49745 C -0.2681 -0.49861 -0.27044 -0.4993 -0.27252 -0.50069 C -0.27552 -0.50231 -0.27825 -0.50463 -0.28099 -0.50625 C -0.28255 -0.50741 -0.28424 -0.50833 -0.2858 -0.50949 C -0.28867 -0.51134 -0.29127 -0.51389 -0.29414 -0.51551 C -0.29622 -0.5169 -0.29856 -0.51736 -0.30065 -0.51852 C -0.30234 -0.51921 -0.30403 -0.5206 -0.30573 -0.52153 C -0.31015 -0.52361 -0.31458 -0.52523 -0.31888 -0.52754 C -0.32109 -0.52824 -0.3233 -0.5294 -0.32552 -0.53032 C -0.32825 -0.53148 -0.33112 -0.53217 -0.33385 -0.53333 C -0.33554 -0.53403 -0.33698 -0.53541 -0.33867 -0.53634 C -0.3414 -0.53773 -0.34427 -0.53796 -0.347 -0.53935 C -0.35481 -0.54282 -0.34935 -0.54259 -0.35859 -0.54537 C -0.36289 -0.54653 -0.36744 -0.54676 -0.37187 -0.54838 C -0.3763 -0.54977 -0.3806 -0.55162 -0.38502 -0.55416 C -0.38658 -0.55532 -0.38828 -0.55671 -0.38997 -0.55717 C -0.39765 -0.55972 -0.41302 -0.56319 -0.41302 -0.56296 C -0.41692 -0.56551 -0.42044 -0.56782 -0.42461 -0.56921 C -0.43229 -0.57153 -0.4401 -0.57338 -0.44778 -0.575 C -0.46432 -0.57893 -0.45664 -0.57662 -0.47096 -0.58102 L -0.56341 -0.57801 C -0.56783 -0.57778 -0.57213 -0.575 -0.57656 -0.575 C -0.59974 -0.575 -0.62291 -0.57731 -0.64609 -0.57801 C -0.66289 -0.58588 -0.64192 -0.57546 -0.65924 -0.58727 C -0.66328 -0.58958 -0.67239 -0.59213 -0.67578 -0.59282 C -0.69336 -0.59213 -0.71093 -0.5919 -0.72864 -0.59028 C -0.73255 -0.58958 -0.73632 -0.5875 -0.74023 -0.58727 C -0.75573 -0.58634 -0.77109 -0.58727 -0.78632 -0.58727 " pathEditMode="relative" rAng="0" ptsTypes="AAAAAAAAAAAAAAAAAAAAAAAAAAAAAAAAAAAAAAAAAAAAAAAAAAAAAAAAA">
                                      <p:cBhvr>
                                        <p:cTn id="11" dur="2000" fill="hold"/>
                                        <p:tgtEl>
                                          <p:spTgt spid="8198"/>
                                        </p:tgtEl>
                                        <p:attrNameLst>
                                          <p:attrName>ppt_x</p:attrName>
                                          <p:attrName>ppt_y</p:attrName>
                                        </p:attrNameLst>
                                      </p:cBhvr>
                                      <p:rCtr x="-39479" y="-2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45 best Minecraft house ideas and designs for 1.20 | Rock Paper Shotgun">
            <a:extLst>
              <a:ext uri="{FF2B5EF4-FFF2-40B4-BE49-F238E27FC236}">
                <a16:creationId xmlns:a16="http://schemas.microsoft.com/office/drawing/2014/main" id="{C5A46F2C-39AF-ACDD-4A44-5535F0F26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8">
            <a:extLst>
              <a:ext uri="{FF2B5EF4-FFF2-40B4-BE49-F238E27FC236}">
                <a16:creationId xmlns:a16="http://schemas.microsoft.com/office/drawing/2014/main" id="{2E97589E-3E41-8DB4-A9CB-A71FEBBAB257}"/>
              </a:ext>
            </a:extLst>
          </p:cNvPr>
          <p:cNvSpPr/>
          <p:nvPr/>
        </p:nvSpPr>
        <p:spPr>
          <a:xfrm>
            <a:off x="1535638" y="2171698"/>
            <a:ext cx="9120693" cy="2646220"/>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664733" y="2346467"/>
            <a:ext cx="8862506" cy="2139047"/>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Minecraft was used as a tool to teach about various subjects in STEM (</a:t>
            </a:r>
            <a:r>
              <a:rPr lang="en-US" sz="14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Nebel</a:t>
            </a: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et al. 357).</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A study comprising mostly science girls found that using Minecraft: EE, increased interest levels from 47% to 62% (Pusey and Pusey 29).</a:t>
            </a:r>
          </a:p>
        </p:txBody>
      </p:sp>
      <p:grpSp>
        <p:nvGrpSpPr>
          <p:cNvPr id="13" name="Group 12">
            <a:extLst>
              <a:ext uri="{FF2B5EF4-FFF2-40B4-BE49-F238E27FC236}">
                <a16:creationId xmlns:a16="http://schemas.microsoft.com/office/drawing/2014/main" id="{F31E808D-D4FA-8C81-5CD2-EBA9828D1345}"/>
              </a:ext>
            </a:extLst>
          </p:cNvPr>
          <p:cNvGrpSpPr/>
          <p:nvPr/>
        </p:nvGrpSpPr>
        <p:grpSpPr>
          <a:xfrm>
            <a:off x="1664733" y="871433"/>
            <a:ext cx="8862505" cy="733634"/>
            <a:chOff x="1664733" y="871433"/>
            <a:chExt cx="8862505"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1664733" y="871433"/>
              <a:ext cx="8862505"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1848707" y="1053584"/>
              <a:ext cx="8494634"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Can Minecraft remove the Gender Gap?</a:t>
              </a:r>
            </a:p>
          </p:txBody>
        </p:sp>
      </p:grpSp>
    </p:spTree>
    <p:custDataLst>
      <p:tags r:id="rId1"/>
    </p:custDataLst>
    <p:extLst>
      <p:ext uri="{BB962C8B-B14F-4D97-AF65-F5344CB8AC3E}">
        <p14:creationId xmlns:p14="http://schemas.microsoft.com/office/powerpoint/2010/main" val="2494624484"/>
      </p:ext>
    </p:extLst>
  </p:cSld>
  <p:clrMapOvr>
    <a:masterClrMapping/>
  </p:clrMapOvr>
  <mc:AlternateContent xmlns:mc="http://schemas.openxmlformats.org/markup-compatibility/2006" xmlns:p14="http://schemas.microsoft.com/office/powerpoint/2010/main">
    <mc:Choice Requires="p14">
      <p:transition spd="slow" p14:dur="2000" advTm="27230"/>
    </mc:Choice>
    <mc:Fallback xmlns="">
      <p:transition spd="slow" advTm="2723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hy Minecraft predicts the future of collaborative work | TechCrunch">
            <a:extLst>
              <a:ext uri="{FF2B5EF4-FFF2-40B4-BE49-F238E27FC236}">
                <a16:creationId xmlns:a16="http://schemas.microsoft.com/office/drawing/2014/main" id="{937BCB87-CA42-6DDB-E69F-F25BC5E8A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2C5BBB5-1A17-2086-2E76-B73F97007DCE}"/>
              </a:ext>
            </a:extLst>
          </p:cNvPr>
          <p:cNvGrpSpPr/>
          <p:nvPr/>
        </p:nvGrpSpPr>
        <p:grpSpPr>
          <a:xfrm>
            <a:off x="1535638" y="2341410"/>
            <a:ext cx="9120693" cy="1683386"/>
            <a:chOff x="1535638" y="2576945"/>
            <a:chExt cx="9120693" cy="1683386"/>
          </a:xfrm>
        </p:grpSpPr>
        <p:sp>
          <p:nvSpPr>
            <p:cNvPr id="8" name="Rectangle: Rounded Corners 18">
              <a:extLst>
                <a:ext uri="{FF2B5EF4-FFF2-40B4-BE49-F238E27FC236}">
                  <a16:creationId xmlns:a16="http://schemas.microsoft.com/office/drawing/2014/main" id="{2E97589E-3E41-8DB4-A9CB-A71FEBBAB257}"/>
                </a:ext>
              </a:extLst>
            </p:cNvPr>
            <p:cNvSpPr/>
            <p:nvPr/>
          </p:nvSpPr>
          <p:spPr>
            <a:xfrm>
              <a:off x="1535638" y="2576945"/>
              <a:ext cx="9120693" cy="1683386"/>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652386" y="2694956"/>
              <a:ext cx="8862506" cy="1277273"/>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A project found that collaboration with professionals increased girls’ interest (78%) and confidence (77%) in STEM (Mugo et al. 7).</a:t>
              </a:r>
            </a:p>
          </p:txBody>
        </p:sp>
      </p:grpSp>
      <p:grpSp>
        <p:nvGrpSpPr>
          <p:cNvPr id="13" name="Group 12">
            <a:extLst>
              <a:ext uri="{FF2B5EF4-FFF2-40B4-BE49-F238E27FC236}">
                <a16:creationId xmlns:a16="http://schemas.microsoft.com/office/drawing/2014/main" id="{F31E808D-D4FA-8C81-5CD2-EBA9828D1345}"/>
              </a:ext>
            </a:extLst>
          </p:cNvPr>
          <p:cNvGrpSpPr/>
          <p:nvPr/>
        </p:nvGrpSpPr>
        <p:grpSpPr>
          <a:xfrm>
            <a:off x="1664733" y="871433"/>
            <a:ext cx="8862505" cy="733634"/>
            <a:chOff x="1664733" y="871433"/>
            <a:chExt cx="8862505"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1664733" y="871433"/>
              <a:ext cx="8862505"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3002873" y="1053584"/>
              <a:ext cx="6186309"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Collaborating in Minecraft</a:t>
              </a:r>
            </a:p>
          </p:txBody>
        </p:sp>
      </p:grpSp>
      <p:pic>
        <p:nvPicPr>
          <p:cNvPr id="10244" name="Picture 4" descr="Scientist Minecraft Skins | NameMC">
            <a:extLst>
              <a:ext uri="{FF2B5EF4-FFF2-40B4-BE49-F238E27FC236}">
                <a16:creationId xmlns:a16="http://schemas.microsoft.com/office/drawing/2014/main" id="{BBD5216E-F036-2C0F-2E89-1A6E1CAB8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53" y="6809644"/>
            <a:ext cx="2795124" cy="27951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8008856"/>
      </p:ext>
    </p:extLst>
  </p:cSld>
  <p:clrMapOvr>
    <a:masterClrMapping/>
  </p:clrMapOvr>
  <mc:AlternateContent xmlns:mc="http://schemas.openxmlformats.org/markup-compatibility/2006" xmlns:p14="http://schemas.microsoft.com/office/powerpoint/2010/main">
    <mc:Choice Requires="p14">
      <p:transition spd="slow" p14:dur="2000" advTm="12473"/>
    </mc:Choice>
    <mc:Fallback xmlns="">
      <p:transition spd="slow" advTm="124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4 -0.08241 L 0.00274 -0.43958 " pathEditMode="relative" ptsTypes="AA">
                                      <p:cBhvr>
                                        <p:cTn id="6" dur="2000" fill="hold"/>
                                        <p:tgtEl>
                                          <p:spTgt spid="102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Minecraft Nether Red Wallpaper HD">
            <a:extLst>
              <a:ext uri="{FF2B5EF4-FFF2-40B4-BE49-F238E27FC236}">
                <a16:creationId xmlns:a16="http://schemas.microsoft.com/office/drawing/2014/main" id="{174E70FF-CEB4-7FA8-8274-AB64147CE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8">
            <a:extLst>
              <a:ext uri="{FF2B5EF4-FFF2-40B4-BE49-F238E27FC236}">
                <a16:creationId xmlns:a16="http://schemas.microsoft.com/office/drawing/2014/main" id="{2E97589E-3E41-8DB4-A9CB-A71FEBBAB257}"/>
              </a:ext>
            </a:extLst>
          </p:cNvPr>
          <p:cNvSpPr/>
          <p:nvPr/>
        </p:nvSpPr>
        <p:spPr>
          <a:xfrm>
            <a:off x="1535639" y="1881963"/>
            <a:ext cx="9096920" cy="4293482"/>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652386" y="1788247"/>
            <a:ext cx="8862506" cy="4293483"/>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“My 8 year old loves </a:t>
            </a:r>
            <a:r>
              <a:rPr lang="en-US" sz="14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minecraft</a:t>
            </a: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[2011, Mojang]. . . . Occasionally we let her play in multi-player if one of us is nearby. One day she was [playing] around and she said, “someone said they want to have sex with me.” I looked at the computer and sure enough, someone had written, “(her name), I want to have sex with you.” I got on the keyboard and wrote, “She’s 8. Say that again.” They then disconnected.” (</a:t>
            </a:r>
            <a:r>
              <a:rPr lang="en-US" sz="14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deWinter</a:t>
            </a: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and </a:t>
            </a:r>
            <a:r>
              <a:rPr lang="en-US" sz="14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Kocurek</a:t>
            </a: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69)</a:t>
            </a:r>
          </a:p>
        </p:txBody>
      </p:sp>
      <p:grpSp>
        <p:nvGrpSpPr>
          <p:cNvPr id="13" name="Group 12">
            <a:extLst>
              <a:ext uri="{FF2B5EF4-FFF2-40B4-BE49-F238E27FC236}">
                <a16:creationId xmlns:a16="http://schemas.microsoft.com/office/drawing/2014/main" id="{F31E808D-D4FA-8C81-5CD2-EBA9828D1345}"/>
              </a:ext>
            </a:extLst>
          </p:cNvPr>
          <p:cNvGrpSpPr/>
          <p:nvPr/>
        </p:nvGrpSpPr>
        <p:grpSpPr>
          <a:xfrm>
            <a:off x="3118292" y="871433"/>
            <a:ext cx="5955477" cy="733634"/>
            <a:chOff x="3118292" y="871433"/>
            <a:chExt cx="5955477"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118292" y="871433"/>
              <a:ext cx="5955477"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3118292" y="1053584"/>
              <a:ext cx="5955477"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The Bad Side of Minecraft</a:t>
              </a:r>
            </a:p>
          </p:txBody>
        </p:sp>
      </p:grpSp>
    </p:spTree>
    <p:extLst>
      <p:ext uri="{BB962C8B-B14F-4D97-AF65-F5344CB8AC3E}">
        <p14:creationId xmlns:p14="http://schemas.microsoft.com/office/powerpoint/2010/main" val="3186304270"/>
      </p:ext>
    </p:extLst>
  </p:cSld>
  <p:clrMapOvr>
    <a:masterClrMapping/>
  </p:clrMapOvr>
  <mc:AlternateContent xmlns:mc="http://schemas.openxmlformats.org/markup-compatibility/2006" xmlns:p14="http://schemas.microsoft.com/office/powerpoint/2010/main">
    <mc:Choice Requires="p14">
      <p:transition spd="slow" p14:dur="2000" advTm="39196"/>
    </mc:Choice>
    <mc:Fallback xmlns="">
      <p:transition spd="slow" advTm="3919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10 Best Seeds For Minecraft 1.20 Bedrock Edition">
            <a:extLst>
              <a:ext uri="{FF2B5EF4-FFF2-40B4-BE49-F238E27FC236}">
                <a16:creationId xmlns:a16="http://schemas.microsoft.com/office/drawing/2014/main" id="{1FDDBEDC-3624-E314-B019-9187E6C2E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8">
            <a:extLst>
              <a:ext uri="{FF2B5EF4-FFF2-40B4-BE49-F238E27FC236}">
                <a16:creationId xmlns:a16="http://schemas.microsoft.com/office/drawing/2014/main" id="{2E97589E-3E41-8DB4-A9CB-A71FEBBAB257}"/>
              </a:ext>
            </a:extLst>
          </p:cNvPr>
          <p:cNvSpPr/>
          <p:nvPr/>
        </p:nvSpPr>
        <p:spPr>
          <a:xfrm>
            <a:off x="1535638" y="2264069"/>
            <a:ext cx="9120693" cy="2281506"/>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652386" y="2694956"/>
            <a:ext cx="8862506" cy="1277273"/>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Setting up teachers as moderators.</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These moderators will have control over the player’s game and mics (Slovak et al. 5-6).</a:t>
            </a:r>
          </a:p>
        </p:txBody>
      </p:sp>
      <p:grpSp>
        <p:nvGrpSpPr>
          <p:cNvPr id="13" name="Group 12">
            <a:extLst>
              <a:ext uri="{FF2B5EF4-FFF2-40B4-BE49-F238E27FC236}">
                <a16:creationId xmlns:a16="http://schemas.microsoft.com/office/drawing/2014/main" id="{F31E808D-D4FA-8C81-5CD2-EBA9828D1345}"/>
              </a:ext>
            </a:extLst>
          </p:cNvPr>
          <p:cNvGrpSpPr/>
          <p:nvPr/>
        </p:nvGrpSpPr>
        <p:grpSpPr>
          <a:xfrm>
            <a:off x="3695372" y="871433"/>
            <a:ext cx="4801315" cy="733634"/>
            <a:chOff x="3695372" y="871433"/>
            <a:chExt cx="4801315"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695372" y="871433"/>
              <a:ext cx="4801315"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3695373" y="1053584"/>
              <a:ext cx="4801314"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How to Prevent this?</a:t>
              </a:r>
            </a:p>
          </p:txBody>
        </p:sp>
      </p:grpSp>
      <p:pic>
        <p:nvPicPr>
          <p:cNvPr id="12296" name="Picture 8" descr="Minecraft TEACHER! WELCOME TO SUMMER SCHOOL! (Minecraft Roleplay)">
            <a:extLst>
              <a:ext uri="{FF2B5EF4-FFF2-40B4-BE49-F238E27FC236}">
                <a16:creationId xmlns:a16="http://schemas.microsoft.com/office/drawing/2014/main" id="{0E81C12C-A2E6-846A-7F54-4896DC59B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242" y="7517002"/>
            <a:ext cx="5201728" cy="29259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35462047"/>
      </p:ext>
    </p:extLst>
  </p:cSld>
  <p:clrMapOvr>
    <a:masterClrMapping/>
  </p:clrMapOvr>
  <mc:AlternateContent xmlns:mc="http://schemas.openxmlformats.org/markup-compatibility/2006" xmlns:p14="http://schemas.microsoft.com/office/powerpoint/2010/main">
    <mc:Choice Requires="p14">
      <p:transition spd="slow" p14:dur="2000" advTm="19765"/>
    </mc:Choice>
    <mc:Fallback xmlns="">
      <p:transition spd="slow" advTm="197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4167E-6 1.85185E-6 L -0.3664 -0.55741 " pathEditMode="relative" rAng="0" ptsTypes="AA">
                                      <p:cBhvr>
                                        <p:cTn id="6" dur="2000" fill="hold"/>
                                        <p:tgtEl>
                                          <p:spTgt spid="12296"/>
                                        </p:tgtEl>
                                        <p:attrNameLst>
                                          <p:attrName>ppt_x</p:attrName>
                                          <p:attrName>ppt_y</p:attrName>
                                        </p:attrNameLst>
                                      </p:cBhvr>
                                      <p:rCtr x="-17279" y="-2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B11DF84-3108-06F9-FB17-9B6C52F1ABD2}"/>
              </a:ext>
            </a:extLst>
          </p:cNvPr>
          <p:cNvSpPr/>
          <p:nvPr/>
        </p:nvSpPr>
        <p:spPr>
          <a:xfrm>
            <a:off x="4184649" y="871432"/>
            <a:ext cx="3822700"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5B68CCD8-9CE1-63D4-CA76-02485B02C00A}"/>
              </a:ext>
            </a:extLst>
          </p:cNvPr>
          <p:cNvSpPr txBox="1"/>
          <p:nvPr/>
        </p:nvSpPr>
        <p:spPr>
          <a:xfrm>
            <a:off x="4618678" y="1053583"/>
            <a:ext cx="2954655"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FUTURE STUDY</a:t>
            </a:r>
          </a:p>
        </p:txBody>
      </p:sp>
      <p:grpSp>
        <p:nvGrpSpPr>
          <p:cNvPr id="105" name="Group 104">
            <a:extLst>
              <a:ext uri="{FF2B5EF4-FFF2-40B4-BE49-F238E27FC236}">
                <a16:creationId xmlns:a16="http://schemas.microsoft.com/office/drawing/2014/main" id="{30AE0FF3-83C8-6C63-E5C4-194780D40686}"/>
              </a:ext>
            </a:extLst>
          </p:cNvPr>
          <p:cNvGrpSpPr/>
          <p:nvPr/>
        </p:nvGrpSpPr>
        <p:grpSpPr>
          <a:xfrm>
            <a:off x="1200150" y="4445833"/>
            <a:ext cx="686464" cy="686464"/>
            <a:chOff x="1200150" y="4445833"/>
            <a:chExt cx="686464" cy="686464"/>
          </a:xfrm>
        </p:grpSpPr>
        <p:sp>
          <p:nvSpPr>
            <p:cNvPr id="10" name="Rectangle 9">
              <a:extLst>
                <a:ext uri="{FF2B5EF4-FFF2-40B4-BE49-F238E27FC236}">
                  <a16:creationId xmlns:a16="http://schemas.microsoft.com/office/drawing/2014/main" id="{89FA2CB3-6623-05BA-8CF9-789B738D23D3}"/>
                </a:ext>
              </a:extLst>
            </p:cNvPr>
            <p:cNvSpPr/>
            <p:nvPr/>
          </p:nvSpPr>
          <p:spPr>
            <a:xfrm>
              <a:off x="1200150"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14" descr="A picture containing text&#10;&#10;Description automatically generated">
              <a:extLst>
                <a:ext uri="{FF2B5EF4-FFF2-40B4-BE49-F238E27FC236}">
                  <a16:creationId xmlns:a16="http://schemas.microsoft.com/office/drawing/2014/main" id="{C7460AB4-D41B-646A-F7E2-858DAF20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416" y="4599859"/>
              <a:ext cx="379932" cy="378413"/>
            </a:xfrm>
            <a:prstGeom prst="rect">
              <a:avLst/>
            </a:prstGeom>
          </p:spPr>
        </p:pic>
      </p:grpSp>
      <p:grpSp>
        <p:nvGrpSpPr>
          <p:cNvPr id="107" name="Group 106">
            <a:extLst>
              <a:ext uri="{FF2B5EF4-FFF2-40B4-BE49-F238E27FC236}">
                <a16:creationId xmlns:a16="http://schemas.microsoft.com/office/drawing/2014/main" id="{BF43116E-CA98-059F-FB93-62307267BBF9}"/>
              </a:ext>
            </a:extLst>
          </p:cNvPr>
          <p:cNvGrpSpPr/>
          <p:nvPr/>
        </p:nvGrpSpPr>
        <p:grpSpPr>
          <a:xfrm>
            <a:off x="2706774" y="4445833"/>
            <a:ext cx="686464" cy="686464"/>
            <a:chOff x="2706774" y="4445833"/>
            <a:chExt cx="686464" cy="686464"/>
          </a:xfrm>
        </p:grpSpPr>
        <p:sp>
          <p:nvSpPr>
            <p:cNvPr id="12" name="Rectangle 11">
              <a:extLst>
                <a:ext uri="{FF2B5EF4-FFF2-40B4-BE49-F238E27FC236}">
                  <a16:creationId xmlns:a16="http://schemas.microsoft.com/office/drawing/2014/main" id="{01C7887D-640D-FDDB-D95A-7157D647A446}"/>
                </a:ext>
              </a:extLst>
            </p:cNvPr>
            <p:cNvSpPr/>
            <p:nvPr/>
          </p:nvSpPr>
          <p:spPr>
            <a:xfrm>
              <a:off x="2706774"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descr="A picture containing shape&#10;&#10;Description automatically generated">
              <a:extLst>
                <a:ext uri="{FF2B5EF4-FFF2-40B4-BE49-F238E27FC236}">
                  <a16:creationId xmlns:a16="http://schemas.microsoft.com/office/drawing/2014/main" id="{1570B677-137F-1B9C-C419-6A960E15B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90276" y="4629335"/>
              <a:ext cx="319461" cy="319461"/>
            </a:xfrm>
            <a:prstGeom prst="rect">
              <a:avLst/>
            </a:prstGeom>
          </p:spPr>
        </p:pic>
      </p:grpSp>
      <p:grpSp>
        <p:nvGrpSpPr>
          <p:cNvPr id="108" name="Group 107">
            <a:extLst>
              <a:ext uri="{FF2B5EF4-FFF2-40B4-BE49-F238E27FC236}">
                <a16:creationId xmlns:a16="http://schemas.microsoft.com/office/drawing/2014/main" id="{E8B65ACE-A696-036A-C8B7-3E315CE85946}"/>
              </a:ext>
            </a:extLst>
          </p:cNvPr>
          <p:cNvGrpSpPr/>
          <p:nvPr/>
        </p:nvGrpSpPr>
        <p:grpSpPr>
          <a:xfrm>
            <a:off x="3460086" y="4445833"/>
            <a:ext cx="686464" cy="686464"/>
            <a:chOff x="3460086" y="4445833"/>
            <a:chExt cx="686464" cy="686464"/>
          </a:xfrm>
        </p:grpSpPr>
        <p:sp>
          <p:nvSpPr>
            <p:cNvPr id="13" name="Rectangle 12">
              <a:extLst>
                <a:ext uri="{FF2B5EF4-FFF2-40B4-BE49-F238E27FC236}">
                  <a16:creationId xmlns:a16="http://schemas.microsoft.com/office/drawing/2014/main" id="{966F5B74-DBB3-28C6-7865-1B75073824AC}"/>
                </a:ext>
              </a:extLst>
            </p:cNvPr>
            <p:cNvSpPr/>
            <p:nvPr/>
          </p:nvSpPr>
          <p:spPr>
            <a:xfrm>
              <a:off x="3460086"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20" descr="A picture containing histogram&#10;&#10;Description automatically generated">
              <a:extLst>
                <a:ext uri="{FF2B5EF4-FFF2-40B4-BE49-F238E27FC236}">
                  <a16:creationId xmlns:a16="http://schemas.microsoft.com/office/drawing/2014/main" id="{CB30A7FE-92F7-CCA4-77F0-A546338BF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588" y="4629335"/>
              <a:ext cx="319461" cy="319461"/>
            </a:xfrm>
            <a:prstGeom prst="rect">
              <a:avLst/>
            </a:prstGeom>
          </p:spPr>
        </p:pic>
      </p:grpSp>
      <p:grpSp>
        <p:nvGrpSpPr>
          <p:cNvPr id="106" name="Group 105">
            <a:extLst>
              <a:ext uri="{FF2B5EF4-FFF2-40B4-BE49-F238E27FC236}">
                <a16:creationId xmlns:a16="http://schemas.microsoft.com/office/drawing/2014/main" id="{FEB2EF31-0860-2E93-0024-F8A566C0C574}"/>
              </a:ext>
            </a:extLst>
          </p:cNvPr>
          <p:cNvGrpSpPr/>
          <p:nvPr/>
        </p:nvGrpSpPr>
        <p:grpSpPr>
          <a:xfrm>
            <a:off x="1953462" y="4445833"/>
            <a:ext cx="686464" cy="686464"/>
            <a:chOff x="1953462" y="4445833"/>
            <a:chExt cx="686464" cy="686464"/>
          </a:xfrm>
        </p:grpSpPr>
        <p:sp>
          <p:nvSpPr>
            <p:cNvPr id="11" name="Rectangle 10">
              <a:extLst>
                <a:ext uri="{FF2B5EF4-FFF2-40B4-BE49-F238E27FC236}">
                  <a16:creationId xmlns:a16="http://schemas.microsoft.com/office/drawing/2014/main" id="{70DA61C0-C087-5697-129B-49C20E6D5C15}"/>
                </a:ext>
              </a:extLst>
            </p:cNvPr>
            <p:cNvSpPr/>
            <p:nvPr/>
          </p:nvSpPr>
          <p:spPr>
            <a:xfrm>
              <a:off x="1953462"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 name="Picture 36" descr="A picture containing logo&#10;&#10;Description automatically generated">
              <a:extLst>
                <a:ext uri="{FF2B5EF4-FFF2-40B4-BE49-F238E27FC236}">
                  <a16:creationId xmlns:a16="http://schemas.microsoft.com/office/drawing/2014/main" id="{F967F98B-9275-8E16-BEC0-0A18B4D11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827" y="4593198"/>
              <a:ext cx="391734" cy="391734"/>
            </a:xfrm>
            <a:prstGeom prst="rect">
              <a:avLst/>
            </a:prstGeom>
          </p:spPr>
        </p:pic>
      </p:grpSp>
      <p:grpSp>
        <p:nvGrpSpPr>
          <p:cNvPr id="116" name="Group 115">
            <a:extLst>
              <a:ext uri="{FF2B5EF4-FFF2-40B4-BE49-F238E27FC236}">
                <a16:creationId xmlns:a16="http://schemas.microsoft.com/office/drawing/2014/main" id="{2F74D477-FB6E-84ED-16CF-E64019269909}"/>
              </a:ext>
            </a:extLst>
          </p:cNvPr>
          <p:cNvGrpSpPr/>
          <p:nvPr/>
        </p:nvGrpSpPr>
        <p:grpSpPr>
          <a:xfrm>
            <a:off x="8189913" y="4445833"/>
            <a:ext cx="686464" cy="686464"/>
            <a:chOff x="8189913" y="4445833"/>
            <a:chExt cx="686464" cy="686464"/>
          </a:xfrm>
        </p:grpSpPr>
        <p:sp>
          <p:nvSpPr>
            <p:cNvPr id="38" name="Rectangle 37">
              <a:extLst>
                <a:ext uri="{FF2B5EF4-FFF2-40B4-BE49-F238E27FC236}">
                  <a16:creationId xmlns:a16="http://schemas.microsoft.com/office/drawing/2014/main" id="{A31B85AB-9383-CEE8-CCB3-DDA0A630F832}"/>
                </a:ext>
              </a:extLst>
            </p:cNvPr>
            <p:cNvSpPr/>
            <p:nvPr/>
          </p:nvSpPr>
          <p:spPr>
            <a:xfrm>
              <a:off x="8189913"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a:extLst>
                <a:ext uri="{FF2B5EF4-FFF2-40B4-BE49-F238E27FC236}">
                  <a16:creationId xmlns:a16="http://schemas.microsoft.com/office/drawing/2014/main" id="{F2243D0E-626A-299A-9532-4DC2E20D04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5381" y="4629335"/>
              <a:ext cx="315527" cy="315527"/>
            </a:xfrm>
            <a:prstGeom prst="rect">
              <a:avLst/>
            </a:prstGeom>
          </p:spPr>
        </p:pic>
      </p:grpSp>
      <p:grpSp>
        <p:nvGrpSpPr>
          <p:cNvPr id="109" name="Group 108">
            <a:extLst>
              <a:ext uri="{FF2B5EF4-FFF2-40B4-BE49-F238E27FC236}">
                <a16:creationId xmlns:a16="http://schemas.microsoft.com/office/drawing/2014/main" id="{DB0CE121-CD51-41B1-FFE2-8A40E9C7760D}"/>
              </a:ext>
            </a:extLst>
          </p:cNvPr>
          <p:cNvGrpSpPr/>
          <p:nvPr/>
        </p:nvGrpSpPr>
        <p:grpSpPr>
          <a:xfrm>
            <a:off x="4202286" y="4445833"/>
            <a:ext cx="686464" cy="686464"/>
            <a:chOff x="4202286" y="4445833"/>
            <a:chExt cx="686464" cy="686464"/>
          </a:xfrm>
        </p:grpSpPr>
        <p:sp>
          <p:nvSpPr>
            <p:cNvPr id="48" name="Rectangle 47">
              <a:extLst>
                <a:ext uri="{FF2B5EF4-FFF2-40B4-BE49-F238E27FC236}">
                  <a16:creationId xmlns:a16="http://schemas.microsoft.com/office/drawing/2014/main" id="{47B9B8FA-AFBD-D1CA-61A1-B0B4DFC38ECB}"/>
                </a:ext>
              </a:extLst>
            </p:cNvPr>
            <p:cNvSpPr/>
            <p:nvPr/>
          </p:nvSpPr>
          <p:spPr>
            <a:xfrm>
              <a:off x="4202286"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7" name="Picture 46" descr="A picture containing square&#10;&#10;Description automatically generated">
              <a:extLst>
                <a:ext uri="{FF2B5EF4-FFF2-40B4-BE49-F238E27FC236}">
                  <a16:creationId xmlns:a16="http://schemas.microsoft.com/office/drawing/2014/main" id="{DC3AD7F7-AC2D-90EC-DFCF-EE9B80C759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1050" y="4614597"/>
              <a:ext cx="348937" cy="348937"/>
            </a:xfrm>
            <a:prstGeom prst="rect">
              <a:avLst/>
            </a:prstGeom>
          </p:spPr>
        </p:pic>
      </p:grpSp>
      <p:grpSp>
        <p:nvGrpSpPr>
          <p:cNvPr id="114" name="Group 113">
            <a:extLst>
              <a:ext uri="{FF2B5EF4-FFF2-40B4-BE49-F238E27FC236}">
                <a16:creationId xmlns:a16="http://schemas.microsoft.com/office/drawing/2014/main" id="{CD920807-105A-DB59-073C-4D0AD065A3F4}"/>
              </a:ext>
            </a:extLst>
          </p:cNvPr>
          <p:cNvGrpSpPr/>
          <p:nvPr/>
        </p:nvGrpSpPr>
        <p:grpSpPr>
          <a:xfrm>
            <a:off x="1200150" y="5187484"/>
            <a:ext cx="686464" cy="686464"/>
            <a:chOff x="1200150" y="5187484"/>
            <a:chExt cx="686464" cy="686464"/>
          </a:xfrm>
        </p:grpSpPr>
        <p:sp>
          <p:nvSpPr>
            <p:cNvPr id="52" name="Rectangle 51">
              <a:extLst>
                <a:ext uri="{FF2B5EF4-FFF2-40B4-BE49-F238E27FC236}">
                  <a16:creationId xmlns:a16="http://schemas.microsoft.com/office/drawing/2014/main" id="{70E62FA8-1BD8-64D6-357B-8420F9FC199B}"/>
                </a:ext>
              </a:extLst>
            </p:cNvPr>
            <p:cNvSpPr/>
            <p:nvPr/>
          </p:nvSpPr>
          <p:spPr>
            <a:xfrm>
              <a:off x="1200150"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6" name="Picture 75" descr="A picture containing clipart, silhouette&#10;&#10;Description automatically generated">
              <a:extLst>
                <a:ext uri="{FF2B5EF4-FFF2-40B4-BE49-F238E27FC236}">
                  <a16:creationId xmlns:a16="http://schemas.microsoft.com/office/drawing/2014/main" id="{66CB3284-5371-C641-E803-FF3E5BE399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515" y="5334849"/>
              <a:ext cx="391734" cy="391734"/>
            </a:xfrm>
            <a:prstGeom prst="rect">
              <a:avLst/>
            </a:prstGeom>
          </p:spPr>
        </p:pic>
      </p:grpSp>
      <p:grpSp>
        <p:nvGrpSpPr>
          <p:cNvPr id="111" name="Group 110">
            <a:extLst>
              <a:ext uri="{FF2B5EF4-FFF2-40B4-BE49-F238E27FC236}">
                <a16:creationId xmlns:a16="http://schemas.microsoft.com/office/drawing/2014/main" id="{2BFD0640-1969-9F91-0916-BF1537FEABC3}"/>
              </a:ext>
            </a:extLst>
          </p:cNvPr>
          <p:cNvGrpSpPr/>
          <p:nvPr/>
        </p:nvGrpSpPr>
        <p:grpSpPr>
          <a:xfrm>
            <a:off x="3460086" y="5187484"/>
            <a:ext cx="686464" cy="686464"/>
            <a:chOff x="3460086" y="5187484"/>
            <a:chExt cx="686464" cy="686464"/>
          </a:xfrm>
        </p:grpSpPr>
        <p:sp>
          <p:nvSpPr>
            <p:cNvPr id="55" name="Rectangle 54">
              <a:extLst>
                <a:ext uri="{FF2B5EF4-FFF2-40B4-BE49-F238E27FC236}">
                  <a16:creationId xmlns:a16="http://schemas.microsoft.com/office/drawing/2014/main" id="{9811B562-EED5-C11A-36A7-B0762BDCA767}"/>
                </a:ext>
              </a:extLst>
            </p:cNvPr>
            <p:cNvSpPr/>
            <p:nvPr/>
          </p:nvSpPr>
          <p:spPr>
            <a:xfrm>
              <a:off x="3460086"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8" name="Picture 77" descr="A picture containing text, clipart&#10;&#10;Description automatically generated">
              <a:extLst>
                <a:ext uri="{FF2B5EF4-FFF2-40B4-BE49-F238E27FC236}">
                  <a16:creationId xmlns:a16="http://schemas.microsoft.com/office/drawing/2014/main" id="{BB788311-460A-84E1-3E4A-A5902B03AE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0164" y="5337562"/>
              <a:ext cx="386309" cy="386309"/>
            </a:xfrm>
            <a:prstGeom prst="rect">
              <a:avLst/>
            </a:prstGeom>
          </p:spPr>
        </p:pic>
      </p:grpSp>
      <p:grpSp>
        <p:nvGrpSpPr>
          <p:cNvPr id="110" name="Group 109">
            <a:extLst>
              <a:ext uri="{FF2B5EF4-FFF2-40B4-BE49-F238E27FC236}">
                <a16:creationId xmlns:a16="http://schemas.microsoft.com/office/drawing/2014/main" id="{3E466002-5EA2-FCDD-8D36-FBB71E284908}"/>
              </a:ext>
            </a:extLst>
          </p:cNvPr>
          <p:cNvGrpSpPr/>
          <p:nvPr/>
        </p:nvGrpSpPr>
        <p:grpSpPr>
          <a:xfrm>
            <a:off x="4202286" y="5187484"/>
            <a:ext cx="686464" cy="686464"/>
            <a:chOff x="4202286" y="5187484"/>
            <a:chExt cx="686464" cy="686464"/>
          </a:xfrm>
        </p:grpSpPr>
        <p:sp>
          <p:nvSpPr>
            <p:cNvPr id="60" name="Rectangle 59">
              <a:extLst>
                <a:ext uri="{FF2B5EF4-FFF2-40B4-BE49-F238E27FC236}">
                  <a16:creationId xmlns:a16="http://schemas.microsoft.com/office/drawing/2014/main" id="{F1F96780-9182-98F6-E44E-0EABBB4D09AC}"/>
                </a:ext>
              </a:extLst>
            </p:cNvPr>
            <p:cNvSpPr/>
            <p:nvPr/>
          </p:nvSpPr>
          <p:spPr>
            <a:xfrm>
              <a:off x="4202286"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0" name="Picture 79" descr="Histogram&#10;&#10;Description automatically generated">
              <a:extLst>
                <a:ext uri="{FF2B5EF4-FFF2-40B4-BE49-F238E27FC236}">
                  <a16:creationId xmlns:a16="http://schemas.microsoft.com/office/drawing/2014/main" id="{A33DC320-97C0-8D72-8D66-DF8BAA0874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8005" y="5352873"/>
              <a:ext cx="355027" cy="355687"/>
            </a:xfrm>
            <a:prstGeom prst="rect">
              <a:avLst/>
            </a:prstGeom>
          </p:spPr>
        </p:pic>
      </p:grpSp>
      <p:grpSp>
        <p:nvGrpSpPr>
          <p:cNvPr id="112" name="Group 111">
            <a:extLst>
              <a:ext uri="{FF2B5EF4-FFF2-40B4-BE49-F238E27FC236}">
                <a16:creationId xmlns:a16="http://schemas.microsoft.com/office/drawing/2014/main" id="{E6B54649-2C38-DA69-B701-3E4C1E6FC955}"/>
              </a:ext>
            </a:extLst>
          </p:cNvPr>
          <p:cNvGrpSpPr/>
          <p:nvPr/>
        </p:nvGrpSpPr>
        <p:grpSpPr>
          <a:xfrm>
            <a:off x="2706774" y="5187484"/>
            <a:ext cx="686464" cy="686464"/>
            <a:chOff x="2706774" y="5187484"/>
            <a:chExt cx="686464" cy="686464"/>
          </a:xfrm>
        </p:grpSpPr>
        <p:sp>
          <p:nvSpPr>
            <p:cNvPr id="54" name="Rectangle 53">
              <a:extLst>
                <a:ext uri="{FF2B5EF4-FFF2-40B4-BE49-F238E27FC236}">
                  <a16:creationId xmlns:a16="http://schemas.microsoft.com/office/drawing/2014/main" id="{9FB28875-4E6A-E27E-D0EF-1909945E8B0B}"/>
                </a:ext>
              </a:extLst>
            </p:cNvPr>
            <p:cNvSpPr/>
            <p:nvPr/>
          </p:nvSpPr>
          <p:spPr>
            <a:xfrm>
              <a:off x="2706774"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2" name="Picture 81" descr="A picture containing silhouette&#10;&#10;Description automatically generated">
              <a:extLst>
                <a:ext uri="{FF2B5EF4-FFF2-40B4-BE49-F238E27FC236}">
                  <a16:creationId xmlns:a16="http://schemas.microsoft.com/office/drawing/2014/main" id="{02B82450-0E01-A4F0-631F-375395FCE0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7673" y="5378383"/>
              <a:ext cx="304666" cy="304666"/>
            </a:xfrm>
            <a:prstGeom prst="rect">
              <a:avLst/>
            </a:prstGeom>
          </p:spPr>
        </p:pic>
      </p:grpSp>
      <p:grpSp>
        <p:nvGrpSpPr>
          <p:cNvPr id="113" name="Group 112">
            <a:extLst>
              <a:ext uri="{FF2B5EF4-FFF2-40B4-BE49-F238E27FC236}">
                <a16:creationId xmlns:a16="http://schemas.microsoft.com/office/drawing/2014/main" id="{8A4D004E-64FA-A090-5D7A-9B2D2611AF18}"/>
              </a:ext>
            </a:extLst>
          </p:cNvPr>
          <p:cNvGrpSpPr/>
          <p:nvPr/>
        </p:nvGrpSpPr>
        <p:grpSpPr>
          <a:xfrm>
            <a:off x="1953462" y="5187484"/>
            <a:ext cx="686464" cy="686464"/>
            <a:chOff x="1953462" y="5187484"/>
            <a:chExt cx="686464" cy="686464"/>
          </a:xfrm>
        </p:grpSpPr>
        <p:sp>
          <p:nvSpPr>
            <p:cNvPr id="53" name="Rectangle 52">
              <a:extLst>
                <a:ext uri="{FF2B5EF4-FFF2-40B4-BE49-F238E27FC236}">
                  <a16:creationId xmlns:a16="http://schemas.microsoft.com/office/drawing/2014/main" id="{BF5F3BF5-DB10-984A-E17E-8391ADFF3C0E}"/>
                </a:ext>
              </a:extLst>
            </p:cNvPr>
            <p:cNvSpPr/>
            <p:nvPr/>
          </p:nvSpPr>
          <p:spPr>
            <a:xfrm>
              <a:off x="1953462"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4" name="Picture 83" descr="A picture containing text&#10;&#10;Description automatically generated">
              <a:extLst>
                <a:ext uri="{FF2B5EF4-FFF2-40B4-BE49-F238E27FC236}">
                  <a16:creationId xmlns:a16="http://schemas.microsoft.com/office/drawing/2014/main" id="{8D460447-DFD8-3DF4-9693-7EF7DA5902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3190" y="5325324"/>
              <a:ext cx="407008" cy="410784"/>
            </a:xfrm>
            <a:prstGeom prst="rect">
              <a:avLst/>
            </a:prstGeom>
          </p:spPr>
        </p:pic>
      </p:grpSp>
      <p:sp>
        <p:nvSpPr>
          <p:cNvPr id="85" name="TextBox 84">
            <a:extLst>
              <a:ext uri="{FF2B5EF4-FFF2-40B4-BE49-F238E27FC236}">
                <a16:creationId xmlns:a16="http://schemas.microsoft.com/office/drawing/2014/main" id="{76937CD2-9948-092C-C465-E2CF8F4F9626}"/>
              </a:ext>
            </a:extLst>
          </p:cNvPr>
          <p:cNvSpPr txBox="1"/>
          <p:nvPr/>
        </p:nvSpPr>
        <p:spPr>
          <a:xfrm>
            <a:off x="1573387" y="2088613"/>
            <a:ext cx="9045226" cy="1131079"/>
          </a:xfrm>
          <a:prstGeom prst="rect">
            <a:avLst/>
          </a:prstGeom>
          <a:noFill/>
        </p:spPr>
        <p:txBody>
          <a:bodyPr wrap="square" rtlCol="0">
            <a:spAutoFit/>
          </a:bodyPr>
          <a:lstStyle/>
          <a:p>
            <a:pPr algn="ctr">
              <a:lnSpc>
                <a:spcPct val="150000"/>
              </a:lnSpc>
            </a:pPr>
            <a:r>
              <a:rPr lang="en-US" sz="1200" dirty="0">
                <a:solidFill>
                  <a:schemeClr val="bg1"/>
                </a:solidFill>
                <a:effectLst>
                  <a:outerShdw blurRad="38100" dist="38100" dir="2700000" algn="tl">
                    <a:srgbClr val="000000">
                      <a:alpha val="43137"/>
                    </a:srgbClr>
                  </a:outerShdw>
                </a:effectLst>
                <a:latin typeface="Press Start 2P" panose="00000500000000000000" pitchFamily="2" charset="0"/>
              </a:rPr>
              <a:t>Future research should focus on efficiently utilizing the positive aspects of Minecraft while implementing strategies to protect students, especially high school girls, from toxic interactions. </a:t>
            </a:r>
            <a:endParaRPr lang="en-IN" sz="1200" dirty="0">
              <a:solidFill>
                <a:schemeClr val="bg1"/>
              </a:solidFill>
              <a:effectLst>
                <a:outerShdw blurRad="38100" dist="38100" dir="2700000" algn="tl">
                  <a:srgbClr val="000000">
                    <a:alpha val="43137"/>
                  </a:srgbClr>
                </a:outerShdw>
              </a:effectLst>
              <a:latin typeface="Press Start 2P" panose="00000500000000000000" pitchFamily="2" charset="0"/>
            </a:endParaRPr>
          </a:p>
        </p:txBody>
      </p:sp>
      <p:grpSp>
        <p:nvGrpSpPr>
          <p:cNvPr id="115" name="Group 114">
            <a:extLst>
              <a:ext uri="{FF2B5EF4-FFF2-40B4-BE49-F238E27FC236}">
                <a16:creationId xmlns:a16="http://schemas.microsoft.com/office/drawing/2014/main" id="{096E80A3-50B5-7C5D-48A4-249B48367435}"/>
              </a:ext>
            </a:extLst>
          </p:cNvPr>
          <p:cNvGrpSpPr/>
          <p:nvPr/>
        </p:nvGrpSpPr>
        <p:grpSpPr>
          <a:xfrm>
            <a:off x="7447713" y="4445833"/>
            <a:ext cx="686464" cy="686464"/>
            <a:chOff x="7447713" y="4445833"/>
            <a:chExt cx="686464" cy="686464"/>
          </a:xfrm>
        </p:grpSpPr>
        <p:sp>
          <p:nvSpPr>
            <p:cNvPr id="72" name="Rectangle 71">
              <a:extLst>
                <a:ext uri="{FF2B5EF4-FFF2-40B4-BE49-F238E27FC236}">
                  <a16:creationId xmlns:a16="http://schemas.microsoft.com/office/drawing/2014/main" id="{8BF61FC4-180E-8AB7-9712-14F3625B7D39}"/>
                </a:ext>
              </a:extLst>
            </p:cNvPr>
            <p:cNvSpPr/>
            <p:nvPr/>
          </p:nvSpPr>
          <p:spPr>
            <a:xfrm>
              <a:off x="7447713"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7" name="Picture 86" descr="A picture containing qr code&#10;&#10;Description automatically generated">
              <a:extLst>
                <a:ext uri="{FF2B5EF4-FFF2-40B4-BE49-F238E27FC236}">
                  <a16:creationId xmlns:a16="http://schemas.microsoft.com/office/drawing/2014/main" id="{65E75C3C-6249-5CBB-6FB0-7F68F16E75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7602965" y="4601085"/>
              <a:ext cx="375960" cy="375960"/>
            </a:xfrm>
            <a:prstGeom prst="rect">
              <a:avLst/>
            </a:prstGeom>
          </p:spPr>
        </p:pic>
      </p:grpSp>
      <p:grpSp>
        <p:nvGrpSpPr>
          <p:cNvPr id="124" name="Group 123">
            <a:extLst>
              <a:ext uri="{FF2B5EF4-FFF2-40B4-BE49-F238E27FC236}">
                <a16:creationId xmlns:a16="http://schemas.microsoft.com/office/drawing/2014/main" id="{C76DA3E3-0842-0287-880D-C4B1AD3ABC5C}"/>
              </a:ext>
            </a:extLst>
          </p:cNvPr>
          <p:cNvGrpSpPr/>
          <p:nvPr/>
        </p:nvGrpSpPr>
        <p:grpSpPr>
          <a:xfrm>
            <a:off x="7447713" y="5187484"/>
            <a:ext cx="686464" cy="686464"/>
            <a:chOff x="7447713" y="5187484"/>
            <a:chExt cx="686464" cy="686464"/>
          </a:xfrm>
        </p:grpSpPr>
        <p:sp>
          <p:nvSpPr>
            <p:cNvPr id="62" name="Rectangle 61">
              <a:extLst>
                <a:ext uri="{FF2B5EF4-FFF2-40B4-BE49-F238E27FC236}">
                  <a16:creationId xmlns:a16="http://schemas.microsoft.com/office/drawing/2014/main" id="{CE49C735-20E5-88E7-8968-739D572C5DCD}"/>
                </a:ext>
              </a:extLst>
            </p:cNvPr>
            <p:cNvSpPr/>
            <p:nvPr/>
          </p:nvSpPr>
          <p:spPr>
            <a:xfrm>
              <a:off x="7447713"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9" name="Picture 88" descr="A picture containing shape&#10;&#10;Description automatically generated">
              <a:extLst>
                <a:ext uri="{FF2B5EF4-FFF2-40B4-BE49-F238E27FC236}">
                  <a16:creationId xmlns:a16="http://schemas.microsoft.com/office/drawing/2014/main" id="{C9355029-FD50-CC2C-9C88-0D2383CECD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610963" y="5348600"/>
              <a:ext cx="359964" cy="364232"/>
            </a:xfrm>
            <a:prstGeom prst="rect">
              <a:avLst/>
            </a:prstGeom>
          </p:spPr>
        </p:pic>
      </p:grpSp>
      <p:grpSp>
        <p:nvGrpSpPr>
          <p:cNvPr id="119" name="Group 118">
            <a:extLst>
              <a:ext uri="{FF2B5EF4-FFF2-40B4-BE49-F238E27FC236}">
                <a16:creationId xmlns:a16="http://schemas.microsoft.com/office/drawing/2014/main" id="{E8A43261-3E27-53A6-0D9F-6D8AF182880C}"/>
              </a:ext>
            </a:extLst>
          </p:cNvPr>
          <p:cNvGrpSpPr/>
          <p:nvPr/>
        </p:nvGrpSpPr>
        <p:grpSpPr>
          <a:xfrm>
            <a:off x="10449849" y="4445833"/>
            <a:ext cx="686464" cy="686464"/>
            <a:chOff x="10449849" y="4445833"/>
            <a:chExt cx="686464" cy="686464"/>
          </a:xfrm>
        </p:grpSpPr>
        <p:sp>
          <p:nvSpPr>
            <p:cNvPr id="41" name="Rectangle 40">
              <a:extLst>
                <a:ext uri="{FF2B5EF4-FFF2-40B4-BE49-F238E27FC236}">
                  <a16:creationId xmlns:a16="http://schemas.microsoft.com/office/drawing/2014/main" id="{E34E2C14-54CD-F759-DA7C-AB647E9C2149}"/>
                </a:ext>
              </a:extLst>
            </p:cNvPr>
            <p:cNvSpPr/>
            <p:nvPr/>
          </p:nvSpPr>
          <p:spPr>
            <a:xfrm>
              <a:off x="10449849"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1" name="Picture 90" descr="Arrow&#10;&#10;Description automatically generated">
              <a:extLst>
                <a:ext uri="{FF2B5EF4-FFF2-40B4-BE49-F238E27FC236}">
                  <a16:creationId xmlns:a16="http://schemas.microsoft.com/office/drawing/2014/main" id="{340C4CD1-66DB-D2AA-2F73-E40B3177099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0614933" y="4611248"/>
              <a:ext cx="356296" cy="355635"/>
            </a:xfrm>
            <a:prstGeom prst="rect">
              <a:avLst/>
            </a:prstGeom>
          </p:spPr>
        </p:pic>
      </p:grpSp>
      <p:grpSp>
        <p:nvGrpSpPr>
          <p:cNvPr id="118" name="Group 117">
            <a:extLst>
              <a:ext uri="{FF2B5EF4-FFF2-40B4-BE49-F238E27FC236}">
                <a16:creationId xmlns:a16="http://schemas.microsoft.com/office/drawing/2014/main" id="{FB323BD6-D4C8-28E0-92A1-CE5605F9C058}"/>
              </a:ext>
            </a:extLst>
          </p:cNvPr>
          <p:cNvGrpSpPr/>
          <p:nvPr/>
        </p:nvGrpSpPr>
        <p:grpSpPr>
          <a:xfrm>
            <a:off x="9696537" y="4445833"/>
            <a:ext cx="686464" cy="686464"/>
            <a:chOff x="9696537" y="4445833"/>
            <a:chExt cx="686464" cy="686464"/>
          </a:xfrm>
        </p:grpSpPr>
        <p:sp>
          <p:nvSpPr>
            <p:cNvPr id="40" name="Rectangle 39">
              <a:extLst>
                <a:ext uri="{FF2B5EF4-FFF2-40B4-BE49-F238E27FC236}">
                  <a16:creationId xmlns:a16="http://schemas.microsoft.com/office/drawing/2014/main" id="{423002F4-4AD8-2353-1875-5B324718703C}"/>
                </a:ext>
              </a:extLst>
            </p:cNvPr>
            <p:cNvSpPr/>
            <p:nvPr/>
          </p:nvSpPr>
          <p:spPr>
            <a:xfrm>
              <a:off x="9696537"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3" name="Picture 92" descr="Qr code&#10;&#10;Description automatically generated">
              <a:extLst>
                <a:ext uri="{FF2B5EF4-FFF2-40B4-BE49-F238E27FC236}">
                  <a16:creationId xmlns:a16="http://schemas.microsoft.com/office/drawing/2014/main" id="{AD8C5704-18CF-CFAA-8304-B58EC1E1BD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9861952" y="4611248"/>
              <a:ext cx="355635" cy="355635"/>
            </a:xfrm>
            <a:prstGeom prst="rect">
              <a:avLst/>
            </a:prstGeom>
          </p:spPr>
        </p:pic>
      </p:grpSp>
      <p:grpSp>
        <p:nvGrpSpPr>
          <p:cNvPr id="117" name="Group 116">
            <a:extLst>
              <a:ext uri="{FF2B5EF4-FFF2-40B4-BE49-F238E27FC236}">
                <a16:creationId xmlns:a16="http://schemas.microsoft.com/office/drawing/2014/main" id="{6FA6BB34-A5BA-8CE2-C162-5DBA22A0B5A8}"/>
              </a:ext>
            </a:extLst>
          </p:cNvPr>
          <p:cNvGrpSpPr/>
          <p:nvPr/>
        </p:nvGrpSpPr>
        <p:grpSpPr>
          <a:xfrm>
            <a:off x="8943225" y="4445833"/>
            <a:ext cx="686464" cy="686464"/>
            <a:chOff x="8943225" y="4445833"/>
            <a:chExt cx="686464" cy="686464"/>
          </a:xfrm>
        </p:grpSpPr>
        <p:sp>
          <p:nvSpPr>
            <p:cNvPr id="39" name="Rectangle 38">
              <a:extLst>
                <a:ext uri="{FF2B5EF4-FFF2-40B4-BE49-F238E27FC236}">
                  <a16:creationId xmlns:a16="http://schemas.microsoft.com/office/drawing/2014/main" id="{A99376F0-F305-528A-52F4-D043D4FBB20D}"/>
                </a:ext>
              </a:extLst>
            </p:cNvPr>
            <p:cNvSpPr/>
            <p:nvPr/>
          </p:nvSpPr>
          <p:spPr>
            <a:xfrm>
              <a:off x="8943225" y="4445833"/>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5" name="Picture 94" descr="Shape&#10;&#10;Description automatically generated with medium confidence">
              <a:extLst>
                <a:ext uri="{FF2B5EF4-FFF2-40B4-BE49-F238E27FC236}">
                  <a16:creationId xmlns:a16="http://schemas.microsoft.com/office/drawing/2014/main" id="{7E086FAD-03DB-D948-214B-2D9D9636E4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105275" y="4608237"/>
              <a:ext cx="362364" cy="361657"/>
            </a:xfrm>
            <a:prstGeom prst="rect">
              <a:avLst/>
            </a:prstGeom>
          </p:spPr>
        </p:pic>
      </p:grpSp>
      <p:grpSp>
        <p:nvGrpSpPr>
          <p:cNvPr id="123" name="Group 122">
            <a:extLst>
              <a:ext uri="{FF2B5EF4-FFF2-40B4-BE49-F238E27FC236}">
                <a16:creationId xmlns:a16="http://schemas.microsoft.com/office/drawing/2014/main" id="{7E39FAFA-7E4F-AAE8-CAED-2C7FCCC4EBC3}"/>
              </a:ext>
            </a:extLst>
          </p:cNvPr>
          <p:cNvGrpSpPr/>
          <p:nvPr/>
        </p:nvGrpSpPr>
        <p:grpSpPr>
          <a:xfrm>
            <a:off x="8201025" y="5187484"/>
            <a:ext cx="686464" cy="686464"/>
            <a:chOff x="8201025" y="5187484"/>
            <a:chExt cx="686464" cy="686464"/>
          </a:xfrm>
        </p:grpSpPr>
        <p:sp>
          <p:nvSpPr>
            <p:cNvPr id="63" name="Rectangle 62">
              <a:extLst>
                <a:ext uri="{FF2B5EF4-FFF2-40B4-BE49-F238E27FC236}">
                  <a16:creationId xmlns:a16="http://schemas.microsoft.com/office/drawing/2014/main" id="{482DC664-1BF3-FC3D-1CF6-7C959A7420A6}"/>
                </a:ext>
              </a:extLst>
            </p:cNvPr>
            <p:cNvSpPr/>
            <p:nvPr/>
          </p:nvSpPr>
          <p:spPr>
            <a:xfrm>
              <a:off x="8201025"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8" name="Picture 97" descr="Chart&#10;&#10;Description automatically generated">
              <a:extLst>
                <a:ext uri="{FF2B5EF4-FFF2-40B4-BE49-F238E27FC236}">
                  <a16:creationId xmlns:a16="http://schemas.microsoft.com/office/drawing/2014/main" id="{60FA6F6F-64BD-66D6-8D93-247F426972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8361528" y="5353244"/>
              <a:ext cx="365458" cy="354945"/>
            </a:xfrm>
            <a:prstGeom prst="rect">
              <a:avLst/>
            </a:prstGeom>
          </p:spPr>
        </p:pic>
      </p:grpSp>
      <p:grpSp>
        <p:nvGrpSpPr>
          <p:cNvPr id="121" name="Group 120">
            <a:extLst>
              <a:ext uri="{FF2B5EF4-FFF2-40B4-BE49-F238E27FC236}">
                <a16:creationId xmlns:a16="http://schemas.microsoft.com/office/drawing/2014/main" id="{1A9AD84A-7DE4-508D-6D2D-27522E431625}"/>
              </a:ext>
            </a:extLst>
          </p:cNvPr>
          <p:cNvGrpSpPr/>
          <p:nvPr/>
        </p:nvGrpSpPr>
        <p:grpSpPr>
          <a:xfrm>
            <a:off x="9707649" y="5187484"/>
            <a:ext cx="686464" cy="686464"/>
            <a:chOff x="9707649" y="5187484"/>
            <a:chExt cx="686464" cy="686464"/>
          </a:xfrm>
        </p:grpSpPr>
        <p:sp>
          <p:nvSpPr>
            <p:cNvPr id="65" name="Rectangle 64">
              <a:extLst>
                <a:ext uri="{FF2B5EF4-FFF2-40B4-BE49-F238E27FC236}">
                  <a16:creationId xmlns:a16="http://schemas.microsoft.com/office/drawing/2014/main" id="{033F5924-B6A7-5294-8BEB-CFE6F2F82CF6}"/>
                </a:ext>
              </a:extLst>
            </p:cNvPr>
            <p:cNvSpPr/>
            <p:nvPr/>
          </p:nvSpPr>
          <p:spPr>
            <a:xfrm>
              <a:off x="9707649"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0" name="Picture 99" descr="A screenshot of a computer&#10;&#10;Description automatically generated with low confidence">
              <a:extLst>
                <a:ext uri="{FF2B5EF4-FFF2-40B4-BE49-F238E27FC236}">
                  <a16:creationId xmlns:a16="http://schemas.microsoft.com/office/drawing/2014/main" id="{BD481A09-075B-3761-1C4C-94D8C320B0A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8958706" flipH="1">
              <a:off x="9863926" y="5356631"/>
              <a:ext cx="392619" cy="392619"/>
            </a:xfrm>
            <a:prstGeom prst="rect">
              <a:avLst/>
            </a:prstGeom>
          </p:spPr>
        </p:pic>
      </p:grpSp>
      <p:grpSp>
        <p:nvGrpSpPr>
          <p:cNvPr id="122" name="Group 121">
            <a:extLst>
              <a:ext uri="{FF2B5EF4-FFF2-40B4-BE49-F238E27FC236}">
                <a16:creationId xmlns:a16="http://schemas.microsoft.com/office/drawing/2014/main" id="{871D95CB-09F5-7FFF-F150-3487E0BDFB4D}"/>
              </a:ext>
            </a:extLst>
          </p:cNvPr>
          <p:cNvGrpSpPr/>
          <p:nvPr/>
        </p:nvGrpSpPr>
        <p:grpSpPr>
          <a:xfrm>
            <a:off x="8954337" y="5187484"/>
            <a:ext cx="686464" cy="686464"/>
            <a:chOff x="8954337" y="5187484"/>
            <a:chExt cx="686464" cy="686464"/>
          </a:xfrm>
        </p:grpSpPr>
        <p:sp>
          <p:nvSpPr>
            <p:cNvPr id="64" name="Rectangle 63">
              <a:extLst>
                <a:ext uri="{FF2B5EF4-FFF2-40B4-BE49-F238E27FC236}">
                  <a16:creationId xmlns:a16="http://schemas.microsoft.com/office/drawing/2014/main" id="{5959F1C5-1FDF-4924-7572-ADEDD30D1649}"/>
                </a:ext>
              </a:extLst>
            </p:cNvPr>
            <p:cNvSpPr/>
            <p:nvPr/>
          </p:nvSpPr>
          <p:spPr>
            <a:xfrm>
              <a:off x="8954337"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 name="Picture 101" descr="A picture containing logo&#10;&#10;Description automatically generated">
              <a:extLst>
                <a:ext uri="{FF2B5EF4-FFF2-40B4-BE49-F238E27FC236}">
                  <a16:creationId xmlns:a16="http://schemas.microsoft.com/office/drawing/2014/main" id="{6181C045-BF4B-EBDE-DCE8-048E6BB311E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9137839" y="5370986"/>
              <a:ext cx="319461" cy="319461"/>
            </a:xfrm>
            <a:prstGeom prst="rect">
              <a:avLst/>
            </a:prstGeom>
          </p:spPr>
        </p:pic>
      </p:grpSp>
      <p:grpSp>
        <p:nvGrpSpPr>
          <p:cNvPr id="120" name="Group 119">
            <a:extLst>
              <a:ext uri="{FF2B5EF4-FFF2-40B4-BE49-F238E27FC236}">
                <a16:creationId xmlns:a16="http://schemas.microsoft.com/office/drawing/2014/main" id="{A282448D-DEB3-48DC-5251-2FD88156EE7B}"/>
              </a:ext>
            </a:extLst>
          </p:cNvPr>
          <p:cNvGrpSpPr/>
          <p:nvPr/>
        </p:nvGrpSpPr>
        <p:grpSpPr>
          <a:xfrm>
            <a:off x="10449849" y="5187484"/>
            <a:ext cx="686464" cy="686464"/>
            <a:chOff x="10449849" y="5187484"/>
            <a:chExt cx="686464" cy="686464"/>
          </a:xfrm>
        </p:grpSpPr>
        <p:sp>
          <p:nvSpPr>
            <p:cNvPr id="70" name="Rectangle 69">
              <a:extLst>
                <a:ext uri="{FF2B5EF4-FFF2-40B4-BE49-F238E27FC236}">
                  <a16:creationId xmlns:a16="http://schemas.microsoft.com/office/drawing/2014/main" id="{54986399-E91F-96B7-9D41-555D11684512}"/>
                </a:ext>
              </a:extLst>
            </p:cNvPr>
            <p:cNvSpPr/>
            <p:nvPr/>
          </p:nvSpPr>
          <p:spPr>
            <a:xfrm>
              <a:off x="10449849" y="5187484"/>
              <a:ext cx="686464" cy="686464"/>
            </a:xfrm>
            <a:prstGeom prst="rect">
              <a:avLst/>
            </a:prstGeom>
            <a:solidFill>
              <a:srgbClr val="8B8B8B"/>
            </a:solidFill>
            <a:ln w="12700">
              <a:solidFill>
                <a:schemeClr val="tx1">
                  <a:lumMod val="85000"/>
                  <a:lumOff val="15000"/>
                </a:schemeClr>
              </a:solidFill>
            </a:ln>
            <a:effectLst>
              <a:innerShdw blurRad="2032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4" name="Picture 103" descr="Chart&#10;&#10;Description automatically generated with medium confidence">
              <a:extLst>
                <a:ext uri="{FF2B5EF4-FFF2-40B4-BE49-F238E27FC236}">
                  <a16:creationId xmlns:a16="http://schemas.microsoft.com/office/drawing/2014/main" id="{C380B791-8BA1-0FCD-0A88-B6C6CCD9516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0588294" y="5325929"/>
              <a:ext cx="409575" cy="409575"/>
            </a:xfrm>
            <a:prstGeom prst="rect">
              <a:avLst/>
            </a:prstGeom>
          </p:spPr>
        </p:pic>
      </p:grpSp>
    </p:spTree>
    <p:extLst>
      <p:ext uri="{BB962C8B-B14F-4D97-AF65-F5344CB8AC3E}">
        <p14:creationId xmlns:p14="http://schemas.microsoft.com/office/powerpoint/2010/main" val="702144046"/>
      </p:ext>
    </p:extLst>
  </p:cSld>
  <p:clrMapOvr>
    <a:masterClrMapping/>
  </p:clrMapOvr>
  <mc:AlternateContent xmlns:mc="http://schemas.openxmlformats.org/markup-compatibility/2006" xmlns:p14="http://schemas.microsoft.com/office/powerpoint/2010/main">
    <mc:Choice Requires="p14">
      <p:transition spd="med" p14:dur="700" advTm="10811">
        <p:fade/>
      </p:transition>
    </mc:Choice>
    <mc:Fallback xmlns="">
      <p:transition spd="med" advTm="10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3000"/>
                                  </p:iterate>
                                  <p:childTnLst>
                                    <p:set>
                                      <p:cBhvr>
                                        <p:cTn id="6" dur="1" fill="hold">
                                          <p:stCondLst>
                                            <p:cond delay="0"/>
                                          </p:stCondLst>
                                        </p:cTn>
                                        <p:tgtEl>
                                          <p:spTgt spid="85"/>
                                        </p:tgtEl>
                                        <p:attrNameLst>
                                          <p:attrName>style.visibility</p:attrName>
                                        </p:attrNameLst>
                                      </p:cBhvr>
                                      <p:to>
                                        <p:strVal val="visible"/>
                                      </p:to>
                                    </p:set>
                                    <p:anim calcmode="lin" valueType="num">
                                      <p:cBhvr>
                                        <p:cTn id="7" dur="250" fill="hold"/>
                                        <p:tgtEl>
                                          <p:spTgt spid="85"/>
                                        </p:tgtEl>
                                        <p:attrNameLst>
                                          <p:attrName>ppt_w</p:attrName>
                                        </p:attrNameLst>
                                      </p:cBhvr>
                                      <p:tavLst>
                                        <p:tav tm="0">
                                          <p:val>
                                            <p:strVal val="#ppt_w*0.70"/>
                                          </p:val>
                                        </p:tav>
                                        <p:tav tm="100000">
                                          <p:val>
                                            <p:strVal val="#ppt_w"/>
                                          </p:val>
                                        </p:tav>
                                      </p:tavLst>
                                    </p:anim>
                                    <p:anim calcmode="lin" valueType="num">
                                      <p:cBhvr>
                                        <p:cTn id="8" dur="250" fill="hold"/>
                                        <p:tgtEl>
                                          <p:spTgt spid="85"/>
                                        </p:tgtEl>
                                        <p:attrNameLst>
                                          <p:attrName>ppt_h</p:attrName>
                                        </p:attrNameLst>
                                      </p:cBhvr>
                                      <p:tavLst>
                                        <p:tav tm="0">
                                          <p:val>
                                            <p:strVal val="#ppt_h"/>
                                          </p:val>
                                        </p:tav>
                                        <p:tav tm="100000">
                                          <p:val>
                                            <p:strVal val="#ppt_h"/>
                                          </p:val>
                                        </p:tav>
                                      </p:tavLst>
                                    </p:anim>
                                    <p:animEffect transition="in" filter="fade">
                                      <p:cBhvr>
                                        <p:cTn id="9" dur="250"/>
                                        <p:tgtEl>
                                          <p:spTgt spid="85"/>
                                        </p:tgtEl>
                                      </p:cBhvr>
                                    </p:animEffect>
                                  </p:childTnLst>
                                </p:cTn>
                              </p:par>
                              <p:par>
                                <p:cTn id="10" presetID="42" presetClass="entr" presetSubtype="0" fill="hold" nodeType="with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1150"/>
                                        <p:tgtEl>
                                          <p:spTgt spid="105"/>
                                        </p:tgtEl>
                                      </p:cBhvr>
                                    </p:animEffect>
                                    <p:anim calcmode="lin" valueType="num">
                                      <p:cBhvr>
                                        <p:cTn id="13" dur="1150" fill="hold"/>
                                        <p:tgtEl>
                                          <p:spTgt spid="105"/>
                                        </p:tgtEl>
                                        <p:attrNameLst>
                                          <p:attrName>ppt_x</p:attrName>
                                        </p:attrNameLst>
                                      </p:cBhvr>
                                      <p:tavLst>
                                        <p:tav tm="0">
                                          <p:val>
                                            <p:strVal val="#ppt_x"/>
                                          </p:val>
                                        </p:tav>
                                        <p:tav tm="100000">
                                          <p:val>
                                            <p:strVal val="#ppt_x"/>
                                          </p:val>
                                        </p:tav>
                                      </p:tavLst>
                                    </p:anim>
                                    <p:anim calcmode="lin" valueType="num">
                                      <p:cBhvr>
                                        <p:cTn id="14" dur="1150" fill="hold"/>
                                        <p:tgtEl>
                                          <p:spTgt spid="10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1250"/>
                                        <p:tgtEl>
                                          <p:spTgt spid="106"/>
                                        </p:tgtEl>
                                      </p:cBhvr>
                                    </p:animEffect>
                                    <p:anim calcmode="lin" valueType="num">
                                      <p:cBhvr>
                                        <p:cTn id="18" dur="1250" fill="hold"/>
                                        <p:tgtEl>
                                          <p:spTgt spid="106"/>
                                        </p:tgtEl>
                                        <p:attrNameLst>
                                          <p:attrName>ppt_x</p:attrName>
                                        </p:attrNameLst>
                                      </p:cBhvr>
                                      <p:tavLst>
                                        <p:tav tm="0">
                                          <p:val>
                                            <p:strVal val="#ppt_x"/>
                                          </p:val>
                                        </p:tav>
                                        <p:tav tm="100000">
                                          <p:val>
                                            <p:strVal val="#ppt_x"/>
                                          </p:val>
                                        </p:tav>
                                      </p:tavLst>
                                    </p:anim>
                                    <p:anim calcmode="lin" valueType="num">
                                      <p:cBhvr>
                                        <p:cTn id="19" dur="1250" fill="hold"/>
                                        <p:tgtEl>
                                          <p:spTgt spid="10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250"/>
                                        <p:tgtEl>
                                          <p:spTgt spid="107"/>
                                        </p:tgtEl>
                                      </p:cBhvr>
                                    </p:animEffect>
                                    <p:anim calcmode="lin" valueType="num">
                                      <p:cBhvr>
                                        <p:cTn id="23" dur="1250" fill="hold"/>
                                        <p:tgtEl>
                                          <p:spTgt spid="107"/>
                                        </p:tgtEl>
                                        <p:attrNameLst>
                                          <p:attrName>ppt_x</p:attrName>
                                        </p:attrNameLst>
                                      </p:cBhvr>
                                      <p:tavLst>
                                        <p:tav tm="0">
                                          <p:val>
                                            <p:strVal val="#ppt_x"/>
                                          </p:val>
                                        </p:tav>
                                        <p:tav tm="100000">
                                          <p:val>
                                            <p:strVal val="#ppt_x"/>
                                          </p:val>
                                        </p:tav>
                                      </p:tavLst>
                                    </p:anim>
                                    <p:anim calcmode="lin" valueType="num">
                                      <p:cBhvr>
                                        <p:cTn id="24" dur="1250" fill="hold"/>
                                        <p:tgtEl>
                                          <p:spTgt spid="10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1250"/>
                                        <p:tgtEl>
                                          <p:spTgt spid="108"/>
                                        </p:tgtEl>
                                      </p:cBhvr>
                                    </p:animEffect>
                                    <p:anim calcmode="lin" valueType="num">
                                      <p:cBhvr>
                                        <p:cTn id="28" dur="1250" fill="hold"/>
                                        <p:tgtEl>
                                          <p:spTgt spid="108"/>
                                        </p:tgtEl>
                                        <p:attrNameLst>
                                          <p:attrName>ppt_x</p:attrName>
                                        </p:attrNameLst>
                                      </p:cBhvr>
                                      <p:tavLst>
                                        <p:tav tm="0">
                                          <p:val>
                                            <p:strVal val="#ppt_x"/>
                                          </p:val>
                                        </p:tav>
                                        <p:tav tm="100000">
                                          <p:val>
                                            <p:strVal val="#ppt_x"/>
                                          </p:val>
                                        </p:tav>
                                      </p:tavLst>
                                    </p:anim>
                                    <p:anim calcmode="lin" valueType="num">
                                      <p:cBhvr>
                                        <p:cTn id="29" dur="1250" fill="hold"/>
                                        <p:tgtEl>
                                          <p:spTgt spid="10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1250"/>
                                        <p:tgtEl>
                                          <p:spTgt spid="109"/>
                                        </p:tgtEl>
                                      </p:cBhvr>
                                    </p:animEffect>
                                    <p:anim calcmode="lin" valueType="num">
                                      <p:cBhvr>
                                        <p:cTn id="33" dur="1250" fill="hold"/>
                                        <p:tgtEl>
                                          <p:spTgt spid="109"/>
                                        </p:tgtEl>
                                        <p:attrNameLst>
                                          <p:attrName>ppt_x</p:attrName>
                                        </p:attrNameLst>
                                      </p:cBhvr>
                                      <p:tavLst>
                                        <p:tav tm="0">
                                          <p:val>
                                            <p:strVal val="#ppt_x"/>
                                          </p:val>
                                        </p:tav>
                                        <p:tav tm="100000">
                                          <p:val>
                                            <p:strVal val="#ppt_x"/>
                                          </p:val>
                                        </p:tav>
                                      </p:tavLst>
                                    </p:anim>
                                    <p:anim calcmode="lin" valueType="num">
                                      <p:cBhvr>
                                        <p:cTn id="34" dur="1250" fill="hold"/>
                                        <p:tgtEl>
                                          <p:spTgt spid="10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1250"/>
                                        <p:tgtEl>
                                          <p:spTgt spid="114"/>
                                        </p:tgtEl>
                                      </p:cBhvr>
                                    </p:animEffect>
                                    <p:anim calcmode="lin" valueType="num">
                                      <p:cBhvr>
                                        <p:cTn id="38" dur="1250" fill="hold"/>
                                        <p:tgtEl>
                                          <p:spTgt spid="114"/>
                                        </p:tgtEl>
                                        <p:attrNameLst>
                                          <p:attrName>ppt_x</p:attrName>
                                        </p:attrNameLst>
                                      </p:cBhvr>
                                      <p:tavLst>
                                        <p:tav tm="0">
                                          <p:val>
                                            <p:strVal val="#ppt_x"/>
                                          </p:val>
                                        </p:tav>
                                        <p:tav tm="100000">
                                          <p:val>
                                            <p:strVal val="#ppt_x"/>
                                          </p:val>
                                        </p:tav>
                                      </p:tavLst>
                                    </p:anim>
                                    <p:anim calcmode="lin" valueType="num">
                                      <p:cBhvr>
                                        <p:cTn id="39" dur="1250" fill="hold"/>
                                        <p:tgtEl>
                                          <p:spTgt spid="1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fade">
                                      <p:cBhvr>
                                        <p:cTn id="42" dur="1250"/>
                                        <p:tgtEl>
                                          <p:spTgt spid="113"/>
                                        </p:tgtEl>
                                      </p:cBhvr>
                                    </p:animEffect>
                                    <p:anim calcmode="lin" valueType="num">
                                      <p:cBhvr>
                                        <p:cTn id="43" dur="1250" fill="hold"/>
                                        <p:tgtEl>
                                          <p:spTgt spid="113"/>
                                        </p:tgtEl>
                                        <p:attrNameLst>
                                          <p:attrName>ppt_x</p:attrName>
                                        </p:attrNameLst>
                                      </p:cBhvr>
                                      <p:tavLst>
                                        <p:tav tm="0">
                                          <p:val>
                                            <p:strVal val="#ppt_x"/>
                                          </p:val>
                                        </p:tav>
                                        <p:tav tm="100000">
                                          <p:val>
                                            <p:strVal val="#ppt_x"/>
                                          </p:val>
                                        </p:tav>
                                      </p:tavLst>
                                    </p:anim>
                                    <p:anim calcmode="lin" valueType="num">
                                      <p:cBhvr>
                                        <p:cTn id="44" dur="1250" fill="hold"/>
                                        <p:tgtEl>
                                          <p:spTgt spid="113"/>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1250"/>
                                        <p:tgtEl>
                                          <p:spTgt spid="112"/>
                                        </p:tgtEl>
                                      </p:cBhvr>
                                    </p:animEffect>
                                    <p:anim calcmode="lin" valueType="num">
                                      <p:cBhvr>
                                        <p:cTn id="48" dur="1250" fill="hold"/>
                                        <p:tgtEl>
                                          <p:spTgt spid="112"/>
                                        </p:tgtEl>
                                        <p:attrNameLst>
                                          <p:attrName>ppt_x</p:attrName>
                                        </p:attrNameLst>
                                      </p:cBhvr>
                                      <p:tavLst>
                                        <p:tav tm="0">
                                          <p:val>
                                            <p:strVal val="#ppt_x"/>
                                          </p:val>
                                        </p:tav>
                                        <p:tav tm="100000">
                                          <p:val>
                                            <p:strVal val="#ppt_x"/>
                                          </p:val>
                                        </p:tav>
                                      </p:tavLst>
                                    </p:anim>
                                    <p:anim calcmode="lin" valueType="num">
                                      <p:cBhvr>
                                        <p:cTn id="49" dur="1250" fill="hold"/>
                                        <p:tgtEl>
                                          <p:spTgt spid="112"/>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fade">
                                      <p:cBhvr>
                                        <p:cTn id="52" dur="1250"/>
                                        <p:tgtEl>
                                          <p:spTgt spid="111"/>
                                        </p:tgtEl>
                                      </p:cBhvr>
                                    </p:animEffect>
                                    <p:anim calcmode="lin" valueType="num">
                                      <p:cBhvr>
                                        <p:cTn id="53" dur="1250" fill="hold"/>
                                        <p:tgtEl>
                                          <p:spTgt spid="111"/>
                                        </p:tgtEl>
                                        <p:attrNameLst>
                                          <p:attrName>ppt_x</p:attrName>
                                        </p:attrNameLst>
                                      </p:cBhvr>
                                      <p:tavLst>
                                        <p:tav tm="0">
                                          <p:val>
                                            <p:strVal val="#ppt_x"/>
                                          </p:val>
                                        </p:tav>
                                        <p:tav tm="100000">
                                          <p:val>
                                            <p:strVal val="#ppt_x"/>
                                          </p:val>
                                        </p:tav>
                                      </p:tavLst>
                                    </p:anim>
                                    <p:anim calcmode="lin" valueType="num">
                                      <p:cBhvr>
                                        <p:cTn id="54" dur="1250" fill="hold"/>
                                        <p:tgtEl>
                                          <p:spTgt spid="111"/>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fade">
                                      <p:cBhvr>
                                        <p:cTn id="57" dur="1250"/>
                                        <p:tgtEl>
                                          <p:spTgt spid="110"/>
                                        </p:tgtEl>
                                      </p:cBhvr>
                                    </p:animEffect>
                                    <p:anim calcmode="lin" valueType="num">
                                      <p:cBhvr>
                                        <p:cTn id="58" dur="1250" fill="hold"/>
                                        <p:tgtEl>
                                          <p:spTgt spid="110"/>
                                        </p:tgtEl>
                                        <p:attrNameLst>
                                          <p:attrName>ppt_x</p:attrName>
                                        </p:attrNameLst>
                                      </p:cBhvr>
                                      <p:tavLst>
                                        <p:tav tm="0">
                                          <p:val>
                                            <p:strVal val="#ppt_x"/>
                                          </p:val>
                                        </p:tav>
                                        <p:tav tm="100000">
                                          <p:val>
                                            <p:strVal val="#ppt_x"/>
                                          </p:val>
                                        </p:tav>
                                      </p:tavLst>
                                    </p:anim>
                                    <p:anim calcmode="lin" valueType="num">
                                      <p:cBhvr>
                                        <p:cTn id="59" dur="1250" fill="hold"/>
                                        <p:tgtEl>
                                          <p:spTgt spid="11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fade">
                                      <p:cBhvr>
                                        <p:cTn id="62" dur="1250"/>
                                        <p:tgtEl>
                                          <p:spTgt spid="115"/>
                                        </p:tgtEl>
                                      </p:cBhvr>
                                    </p:animEffect>
                                    <p:anim calcmode="lin" valueType="num">
                                      <p:cBhvr>
                                        <p:cTn id="63" dur="1250" fill="hold"/>
                                        <p:tgtEl>
                                          <p:spTgt spid="115"/>
                                        </p:tgtEl>
                                        <p:attrNameLst>
                                          <p:attrName>ppt_x</p:attrName>
                                        </p:attrNameLst>
                                      </p:cBhvr>
                                      <p:tavLst>
                                        <p:tav tm="0">
                                          <p:val>
                                            <p:strVal val="#ppt_x"/>
                                          </p:val>
                                        </p:tav>
                                        <p:tav tm="100000">
                                          <p:val>
                                            <p:strVal val="#ppt_x"/>
                                          </p:val>
                                        </p:tav>
                                      </p:tavLst>
                                    </p:anim>
                                    <p:anim calcmode="lin" valueType="num">
                                      <p:cBhvr>
                                        <p:cTn id="64" dur="1250" fill="hold"/>
                                        <p:tgtEl>
                                          <p:spTgt spid="1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fade">
                                      <p:cBhvr>
                                        <p:cTn id="67" dur="1250"/>
                                        <p:tgtEl>
                                          <p:spTgt spid="116"/>
                                        </p:tgtEl>
                                      </p:cBhvr>
                                    </p:animEffect>
                                    <p:anim calcmode="lin" valueType="num">
                                      <p:cBhvr>
                                        <p:cTn id="68" dur="1250" fill="hold"/>
                                        <p:tgtEl>
                                          <p:spTgt spid="116"/>
                                        </p:tgtEl>
                                        <p:attrNameLst>
                                          <p:attrName>ppt_x</p:attrName>
                                        </p:attrNameLst>
                                      </p:cBhvr>
                                      <p:tavLst>
                                        <p:tav tm="0">
                                          <p:val>
                                            <p:strVal val="#ppt_x"/>
                                          </p:val>
                                        </p:tav>
                                        <p:tav tm="100000">
                                          <p:val>
                                            <p:strVal val="#ppt_x"/>
                                          </p:val>
                                        </p:tav>
                                      </p:tavLst>
                                    </p:anim>
                                    <p:anim calcmode="lin" valueType="num">
                                      <p:cBhvr>
                                        <p:cTn id="69" dur="1250" fill="hold"/>
                                        <p:tgtEl>
                                          <p:spTgt spid="1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7"/>
                                        </p:tgtEl>
                                        <p:attrNameLst>
                                          <p:attrName>style.visibility</p:attrName>
                                        </p:attrNameLst>
                                      </p:cBhvr>
                                      <p:to>
                                        <p:strVal val="visible"/>
                                      </p:to>
                                    </p:set>
                                    <p:animEffect transition="in" filter="fade">
                                      <p:cBhvr>
                                        <p:cTn id="72" dur="1250"/>
                                        <p:tgtEl>
                                          <p:spTgt spid="117"/>
                                        </p:tgtEl>
                                      </p:cBhvr>
                                    </p:animEffect>
                                    <p:anim calcmode="lin" valueType="num">
                                      <p:cBhvr>
                                        <p:cTn id="73" dur="1250" fill="hold"/>
                                        <p:tgtEl>
                                          <p:spTgt spid="117"/>
                                        </p:tgtEl>
                                        <p:attrNameLst>
                                          <p:attrName>ppt_x</p:attrName>
                                        </p:attrNameLst>
                                      </p:cBhvr>
                                      <p:tavLst>
                                        <p:tav tm="0">
                                          <p:val>
                                            <p:strVal val="#ppt_x"/>
                                          </p:val>
                                        </p:tav>
                                        <p:tav tm="100000">
                                          <p:val>
                                            <p:strVal val="#ppt_x"/>
                                          </p:val>
                                        </p:tav>
                                      </p:tavLst>
                                    </p:anim>
                                    <p:anim calcmode="lin" valueType="num">
                                      <p:cBhvr>
                                        <p:cTn id="74" dur="1250" fill="hold"/>
                                        <p:tgtEl>
                                          <p:spTgt spid="11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18"/>
                                        </p:tgtEl>
                                        <p:attrNameLst>
                                          <p:attrName>style.visibility</p:attrName>
                                        </p:attrNameLst>
                                      </p:cBhvr>
                                      <p:to>
                                        <p:strVal val="visible"/>
                                      </p:to>
                                    </p:set>
                                    <p:animEffect transition="in" filter="fade">
                                      <p:cBhvr>
                                        <p:cTn id="77" dur="1250"/>
                                        <p:tgtEl>
                                          <p:spTgt spid="118"/>
                                        </p:tgtEl>
                                      </p:cBhvr>
                                    </p:animEffect>
                                    <p:anim calcmode="lin" valueType="num">
                                      <p:cBhvr>
                                        <p:cTn id="78" dur="1250" fill="hold"/>
                                        <p:tgtEl>
                                          <p:spTgt spid="118"/>
                                        </p:tgtEl>
                                        <p:attrNameLst>
                                          <p:attrName>ppt_x</p:attrName>
                                        </p:attrNameLst>
                                      </p:cBhvr>
                                      <p:tavLst>
                                        <p:tav tm="0">
                                          <p:val>
                                            <p:strVal val="#ppt_x"/>
                                          </p:val>
                                        </p:tav>
                                        <p:tav tm="100000">
                                          <p:val>
                                            <p:strVal val="#ppt_x"/>
                                          </p:val>
                                        </p:tav>
                                      </p:tavLst>
                                    </p:anim>
                                    <p:anim calcmode="lin" valueType="num">
                                      <p:cBhvr>
                                        <p:cTn id="79" dur="1250" fill="hold"/>
                                        <p:tgtEl>
                                          <p:spTgt spid="11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Effect transition="in" filter="fade">
                                      <p:cBhvr>
                                        <p:cTn id="82" dur="1250"/>
                                        <p:tgtEl>
                                          <p:spTgt spid="119"/>
                                        </p:tgtEl>
                                      </p:cBhvr>
                                    </p:animEffect>
                                    <p:anim calcmode="lin" valueType="num">
                                      <p:cBhvr>
                                        <p:cTn id="83" dur="1250" fill="hold"/>
                                        <p:tgtEl>
                                          <p:spTgt spid="119"/>
                                        </p:tgtEl>
                                        <p:attrNameLst>
                                          <p:attrName>ppt_x</p:attrName>
                                        </p:attrNameLst>
                                      </p:cBhvr>
                                      <p:tavLst>
                                        <p:tav tm="0">
                                          <p:val>
                                            <p:strVal val="#ppt_x"/>
                                          </p:val>
                                        </p:tav>
                                        <p:tav tm="100000">
                                          <p:val>
                                            <p:strVal val="#ppt_x"/>
                                          </p:val>
                                        </p:tav>
                                      </p:tavLst>
                                    </p:anim>
                                    <p:anim calcmode="lin" valueType="num">
                                      <p:cBhvr>
                                        <p:cTn id="84" dur="1250" fill="hold"/>
                                        <p:tgtEl>
                                          <p:spTgt spid="119"/>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24"/>
                                        </p:tgtEl>
                                        <p:attrNameLst>
                                          <p:attrName>style.visibility</p:attrName>
                                        </p:attrNameLst>
                                      </p:cBhvr>
                                      <p:to>
                                        <p:strVal val="visible"/>
                                      </p:to>
                                    </p:set>
                                    <p:animEffect transition="in" filter="fade">
                                      <p:cBhvr>
                                        <p:cTn id="87" dur="1250"/>
                                        <p:tgtEl>
                                          <p:spTgt spid="124"/>
                                        </p:tgtEl>
                                      </p:cBhvr>
                                    </p:animEffect>
                                    <p:anim calcmode="lin" valueType="num">
                                      <p:cBhvr>
                                        <p:cTn id="88" dur="1250" fill="hold"/>
                                        <p:tgtEl>
                                          <p:spTgt spid="124"/>
                                        </p:tgtEl>
                                        <p:attrNameLst>
                                          <p:attrName>ppt_x</p:attrName>
                                        </p:attrNameLst>
                                      </p:cBhvr>
                                      <p:tavLst>
                                        <p:tav tm="0">
                                          <p:val>
                                            <p:strVal val="#ppt_x"/>
                                          </p:val>
                                        </p:tav>
                                        <p:tav tm="100000">
                                          <p:val>
                                            <p:strVal val="#ppt_x"/>
                                          </p:val>
                                        </p:tav>
                                      </p:tavLst>
                                    </p:anim>
                                    <p:anim calcmode="lin" valueType="num">
                                      <p:cBhvr>
                                        <p:cTn id="89" dur="1250" fill="hold"/>
                                        <p:tgtEl>
                                          <p:spTgt spid="124"/>
                                        </p:tgtEl>
                                        <p:attrNameLst>
                                          <p:attrName>ppt_y</p:attrName>
                                        </p:attrNameLst>
                                      </p:cBhvr>
                                      <p:tavLst>
                                        <p:tav tm="0">
                                          <p:val>
                                            <p:strVal val="#ppt_y-.1"/>
                                          </p:val>
                                        </p:tav>
                                        <p:tav tm="100000">
                                          <p:val>
                                            <p:strVal val="#ppt_y"/>
                                          </p:val>
                                        </p:tav>
                                      </p:tavLst>
                                    </p:anim>
                                  </p:childTnLst>
                                </p:cTn>
                              </p:par>
                              <p:par>
                                <p:cTn id="90" presetID="47" presetClass="entr" presetSubtype="0" fill="hold" nodeType="with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1250"/>
                                        <p:tgtEl>
                                          <p:spTgt spid="123"/>
                                        </p:tgtEl>
                                      </p:cBhvr>
                                    </p:animEffect>
                                    <p:anim calcmode="lin" valueType="num">
                                      <p:cBhvr>
                                        <p:cTn id="93" dur="1250" fill="hold"/>
                                        <p:tgtEl>
                                          <p:spTgt spid="123"/>
                                        </p:tgtEl>
                                        <p:attrNameLst>
                                          <p:attrName>ppt_x</p:attrName>
                                        </p:attrNameLst>
                                      </p:cBhvr>
                                      <p:tavLst>
                                        <p:tav tm="0">
                                          <p:val>
                                            <p:strVal val="#ppt_x"/>
                                          </p:val>
                                        </p:tav>
                                        <p:tav tm="100000">
                                          <p:val>
                                            <p:strVal val="#ppt_x"/>
                                          </p:val>
                                        </p:tav>
                                      </p:tavLst>
                                    </p:anim>
                                    <p:anim calcmode="lin" valueType="num">
                                      <p:cBhvr>
                                        <p:cTn id="94" dur="1250" fill="hold"/>
                                        <p:tgtEl>
                                          <p:spTgt spid="123"/>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fade">
                                      <p:cBhvr>
                                        <p:cTn id="97" dur="1250"/>
                                        <p:tgtEl>
                                          <p:spTgt spid="122"/>
                                        </p:tgtEl>
                                      </p:cBhvr>
                                    </p:animEffect>
                                    <p:anim calcmode="lin" valueType="num">
                                      <p:cBhvr>
                                        <p:cTn id="98" dur="1250" fill="hold"/>
                                        <p:tgtEl>
                                          <p:spTgt spid="122"/>
                                        </p:tgtEl>
                                        <p:attrNameLst>
                                          <p:attrName>ppt_x</p:attrName>
                                        </p:attrNameLst>
                                      </p:cBhvr>
                                      <p:tavLst>
                                        <p:tav tm="0">
                                          <p:val>
                                            <p:strVal val="#ppt_x"/>
                                          </p:val>
                                        </p:tav>
                                        <p:tav tm="100000">
                                          <p:val>
                                            <p:strVal val="#ppt_x"/>
                                          </p:val>
                                        </p:tav>
                                      </p:tavLst>
                                    </p:anim>
                                    <p:anim calcmode="lin" valueType="num">
                                      <p:cBhvr>
                                        <p:cTn id="99" dur="1250" fill="hold"/>
                                        <p:tgtEl>
                                          <p:spTgt spid="122"/>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121"/>
                                        </p:tgtEl>
                                        <p:attrNameLst>
                                          <p:attrName>style.visibility</p:attrName>
                                        </p:attrNameLst>
                                      </p:cBhvr>
                                      <p:to>
                                        <p:strVal val="visible"/>
                                      </p:to>
                                    </p:set>
                                    <p:animEffect transition="in" filter="fade">
                                      <p:cBhvr>
                                        <p:cTn id="102" dur="1250"/>
                                        <p:tgtEl>
                                          <p:spTgt spid="121"/>
                                        </p:tgtEl>
                                      </p:cBhvr>
                                    </p:animEffect>
                                    <p:anim calcmode="lin" valueType="num">
                                      <p:cBhvr>
                                        <p:cTn id="103" dur="1250" fill="hold"/>
                                        <p:tgtEl>
                                          <p:spTgt spid="121"/>
                                        </p:tgtEl>
                                        <p:attrNameLst>
                                          <p:attrName>ppt_x</p:attrName>
                                        </p:attrNameLst>
                                      </p:cBhvr>
                                      <p:tavLst>
                                        <p:tav tm="0">
                                          <p:val>
                                            <p:strVal val="#ppt_x"/>
                                          </p:val>
                                        </p:tav>
                                        <p:tav tm="100000">
                                          <p:val>
                                            <p:strVal val="#ppt_x"/>
                                          </p:val>
                                        </p:tav>
                                      </p:tavLst>
                                    </p:anim>
                                    <p:anim calcmode="lin" valueType="num">
                                      <p:cBhvr>
                                        <p:cTn id="104" dur="1250" fill="hold"/>
                                        <p:tgtEl>
                                          <p:spTgt spid="12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120"/>
                                        </p:tgtEl>
                                        <p:attrNameLst>
                                          <p:attrName>style.visibility</p:attrName>
                                        </p:attrNameLst>
                                      </p:cBhvr>
                                      <p:to>
                                        <p:strVal val="visible"/>
                                      </p:to>
                                    </p:set>
                                    <p:animEffect transition="in" filter="fade">
                                      <p:cBhvr>
                                        <p:cTn id="107" dur="1250"/>
                                        <p:tgtEl>
                                          <p:spTgt spid="120"/>
                                        </p:tgtEl>
                                      </p:cBhvr>
                                    </p:animEffect>
                                    <p:anim calcmode="lin" valueType="num">
                                      <p:cBhvr>
                                        <p:cTn id="108" dur="1250" fill="hold"/>
                                        <p:tgtEl>
                                          <p:spTgt spid="120"/>
                                        </p:tgtEl>
                                        <p:attrNameLst>
                                          <p:attrName>ppt_x</p:attrName>
                                        </p:attrNameLst>
                                      </p:cBhvr>
                                      <p:tavLst>
                                        <p:tav tm="0">
                                          <p:val>
                                            <p:strVal val="#ppt_x"/>
                                          </p:val>
                                        </p:tav>
                                        <p:tav tm="100000">
                                          <p:val>
                                            <p:strVal val="#ppt_x"/>
                                          </p:val>
                                        </p:tav>
                                      </p:tavLst>
                                    </p:anim>
                                    <p:anim calcmode="lin" valueType="num">
                                      <p:cBhvr>
                                        <p:cTn id="109" dur="125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A1E2B3-24FA-6A0C-A7A5-44480B6931C2}"/>
              </a:ext>
            </a:extLst>
          </p:cNvPr>
          <p:cNvSpPr/>
          <p:nvPr/>
        </p:nvSpPr>
        <p:spPr>
          <a:xfrm>
            <a:off x="4184650" y="686766"/>
            <a:ext cx="3822700"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21970EB4-8113-2C3F-A5E2-2D6F9B2826DE}"/>
              </a:ext>
            </a:extLst>
          </p:cNvPr>
          <p:cNvSpPr txBox="1"/>
          <p:nvPr/>
        </p:nvSpPr>
        <p:spPr>
          <a:xfrm>
            <a:off x="4734088" y="868917"/>
            <a:ext cx="2723823"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Works Cited</a:t>
            </a:r>
          </a:p>
        </p:txBody>
      </p:sp>
      <p:sp>
        <p:nvSpPr>
          <p:cNvPr id="16" name="TextBox 15">
            <a:extLst>
              <a:ext uri="{FF2B5EF4-FFF2-40B4-BE49-F238E27FC236}">
                <a16:creationId xmlns:a16="http://schemas.microsoft.com/office/drawing/2014/main" id="{FDF1737D-FBD2-E67B-B15A-1ADF19978159}"/>
              </a:ext>
            </a:extLst>
          </p:cNvPr>
          <p:cNvSpPr txBox="1"/>
          <p:nvPr/>
        </p:nvSpPr>
        <p:spPr>
          <a:xfrm>
            <a:off x="320334" y="1657138"/>
            <a:ext cx="11768447" cy="4547399"/>
          </a:xfrm>
          <a:prstGeom prst="rect">
            <a:avLst/>
          </a:prstGeom>
          <a:noFill/>
        </p:spPr>
        <p:txBody>
          <a:bodyPr wrap="square" rtlCol="0">
            <a:spAutoFit/>
          </a:bodyPr>
          <a:lstStyle/>
          <a:p>
            <a:pPr marL="180340" indent="-180340"/>
            <a:r>
              <a:rPr lang="en-CA" sz="1800" dirty="0">
                <a:solidFill>
                  <a:schemeClr val="bg1"/>
                </a:solidFill>
                <a:effectLst/>
                <a:latin typeface="Times New Roman" panose="02020603050405020304" pitchFamily="18" charset="0"/>
                <a:ea typeface="Times New Roman" panose="02020603050405020304" pitchFamily="18" charset="0"/>
              </a:rPr>
              <a:t>Callaghan, Noelene. “Investigating the Role of Minecraft in Educational Learning Environments.” </a:t>
            </a:r>
            <a:r>
              <a:rPr lang="en-CA" sz="1800" i="1" dirty="0">
                <a:solidFill>
                  <a:schemeClr val="bg1"/>
                </a:solidFill>
                <a:effectLst/>
                <a:latin typeface="Times New Roman" panose="02020603050405020304" pitchFamily="18" charset="0"/>
                <a:ea typeface="Times New Roman" panose="02020603050405020304" pitchFamily="18" charset="0"/>
              </a:rPr>
              <a:t>Educational Media International</a:t>
            </a:r>
            <a:r>
              <a:rPr lang="en-CA" sz="1800" dirty="0">
                <a:solidFill>
                  <a:schemeClr val="bg1"/>
                </a:solidFill>
                <a:effectLst/>
                <a:latin typeface="Times New Roman" panose="02020603050405020304" pitchFamily="18" charset="0"/>
                <a:ea typeface="Times New Roman" panose="02020603050405020304" pitchFamily="18" charset="0"/>
              </a:rPr>
              <a:t>, vol. 53, no. 4, 2016. pp. 244-60. </a:t>
            </a:r>
            <a:r>
              <a:rPr lang="en-CA" sz="1800" i="1" dirty="0">
                <a:solidFill>
                  <a:schemeClr val="bg1"/>
                </a:solidFill>
                <a:effectLst/>
                <a:latin typeface="Times New Roman" panose="02020603050405020304" pitchFamily="18" charset="0"/>
                <a:ea typeface="Times New Roman" panose="02020603050405020304" pitchFamily="18" charset="0"/>
              </a:rPr>
              <a:t>Taylor &amp; Francis</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doi.org</a:t>
            </a:r>
            <a:r>
              <a:rPr lang="en-CA" sz="1800" u="sng" dirty="0">
                <a:solidFill>
                  <a:schemeClr val="bg1"/>
                </a:solidFill>
                <a:effectLst/>
                <a:latin typeface="Times New Roman" panose="02020603050405020304" pitchFamily="18" charset="0"/>
                <a:ea typeface="Times New Roman" panose="02020603050405020304" pitchFamily="18" charset="0"/>
              </a:rPr>
              <a:t>/10.1080/09523987.2016.1254877</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spcBef>
                <a:spcPts val="900"/>
              </a:spcBef>
              <a:spcAft>
                <a:spcPts val="900"/>
              </a:spcAft>
            </a:pPr>
            <a:r>
              <a:rPr lang="en-CA" sz="1800" dirty="0">
                <a:solidFill>
                  <a:schemeClr val="bg1"/>
                </a:solidFill>
                <a:effectLst/>
                <a:latin typeface="Times New Roman" panose="02020603050405020304" pitchFamily="18" charset="0"/>
                <a:ea typeface="Times New Roman" panose="02020603050405020304" pitchFamily="18" charset="0"/>
              </a:rPr>
              <a:t>De Aguilera, Miguel, and Alfonso </a:t>
            </a:r>
            <a:r>
              <a:rPr lang="en-CA" sz="1800" dirty="0" err="1">
                <a:solidFill>
                  <a:schemeClr val="bg1"/>
                </a:solidFill>
                <a:effectLst/>
                <a:latin typeface="Times New Roman" panose="02020603050405020304" pitchFamily="18" charset="0"/>
                <a:ea typeface="Times New Roman" panose="02020603050405020304" pitchFamily="18" charset="0"/>
              </a:rPr>
              <a:t>Mendiz</a:t>
            </a:r>
            <a:r>
              <a:rPr lang="en-CA" sz="1800" dirty="0">
                <a:solidFill>
                  <a:schemeClr val="bg1"/>
                </a:solidFill>
                <a:effectLst/>
                <a:latin typeface="Times New Roman" panose="02020603050405020304" pitchFamily="18" charset="0"/>
                <a:ea typeface="Times New Roman" panose="02020603050405020304" pitchFamily="18" charset="0"/>
              </a:rPr>
              <a:t>. “Video Games and Education: (Education in the Face of a “Parallel School”).” </a:t>
            </a:r>
            <a:r>
              <a:rPr lang="en-CA" sz="1800" i="1" dirty="0">
                <a:solidFill>
                  <a:schemeClr val="bg1"/>
                </a:solidFill>
                <a:effectLst/>
                <a:latin typeface="Times New Roman" panose="02020603050405020304" pitchFamily="18" charset="0"/>
                <a:ea typeface="Times New Roman" panose="02020603050405020304" pitchFamily="18" charset="0"/>
              </a:rPr>
              <a:t>Computers in Entertainment</a:t>
            </a:r>
            <a:r>
              <a:rPr lang="en-CA" sz="1800" dirty="0">
                <a:solidFill>
                  <a:schemeClr val="bg1"/>
                </a:solidFill>
                <a:effectLst/>
                <a:latin typeface="Times New Roman" panose="02020603050405020304" pitchFamily="18" charset="0"/>
                <a:ea typeface="Times New Roman" panose="02020603050405020304" pitchFamily="18" charset="0"/>
              </a:rPr>
              <a:t>, vol. 1, no. 1, 2003. pp. 1-10. </a:t>
            </a:r>
            <a:r>
              <a:rPr lang="en-CA" sz="1800" i="1" dirty="0">
                <a:solidFill>
                  <a:schemeClr val="bg1"/>
                </a:solidFill>
                <a:effectLst/>
                <a:latin typeface="Times New Roman" panose="02020603050405020304" pitchFamily="18" charset="0"/>
                <a:ea typeface="Times New Roman" panose="02020603050405020304" pitchFamily="18" charset="0"/>
              </a:rPr>
              <a:t>Association for Computing Machinery</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doi.org</a:t>
            </a:r>
            <a:r>
              <a:rPr lang="en-CA" sz="1800" u="sng" dirty="0">
                <a:solidFill>
                  <a:schemeClr val="bg1"/>
                </a:solidFill>
                <a:effectLst/>
                <a:latin typeface="Times New Roman" panose="02020603050405020304" pitchFamily="18" charset="0"/>
                <a:ea typeface="Times New Roman" panose="02020603050405020304" pitchFamily="18" charset="0"/>
              </a:rPr>
              <a:t>/10.1145/950566.950583</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r>
              <a:rPr lang="en-CA" sz="1800" dirty="0">
                <a:solidFill>
                  <a:schemeClr val="bg1"/>
                </a:solidFill>
                <a:effectLst/>
                <a:latin typeface="Times New Roman" panose="02020603050405020304" pitchFamily="18" charset="0"/>
                <a:ea typeface="Times New Roman" panose="02020603050405020304" pitchFamily="18" charset="0"/>
              </a:rPr>
              <a:t>Del Frate, Luca. “Failure of Engineering Artifacts: A Life Cycle Approach.” </a:t>
            </a:r>
            <a:r>
              <a:rPr lang="en-CA" sz="1800" i="1" dirty="0">
                <a:solidFill>
                  <a:schemeClr val="bg1"/>
                </a:solidFill>
                <a:effectLst/>
                <a:latin typeface="Times New Roman" panose="02020603050405020304" pitchFamily="18" charset="0"/>
                <a:ea typeface="Times New Roman" panose="02020603050405020304" pitchFamily="18" charset="0"/>
              </a:rPr>
              <a:t>Science and Engineering Ethics</a:t>
            </a:r>
            <a:r>
              <a:rPr lang="en-CA" sz="1800" dirty="0">
                <a:solidFill>
                  <a:schemeClr val="bg1"/>
                </a:solidFill>
                <a:effectLst/>
                <a:latin typeface="Times New Roman" panose="02020603050405020304" pitchFamily="18" charset="0"/>
                <a:ea typeface="Times New Roman" panose="02020603050405020304" pitchFamily="18" charset="0"/>
              </a:rPr>
              <a:t>, vol. 19, 2013. pp. 913-44. </a:t>
            </a:r>
            <a:r>
              <a:rPr lang="en-CA" sz="1800" i="1" dirty="0">
                <a:solidFill>
                  <a:schemeClr val="bg1"/>
                </a:solidFill>
                <a:effectLst/>
                <a:latin typeface="Times New Roman" panose="02020603050405020304" pitchFamily="18" charset="0"/>
                <a:ea typeface="Times New Roman" panose="02020603050405020304" pitchFamily="18" charset="0"/>
              </a:rPr>
              <a:t>SpringerLink</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doi.org</a:t>
            </a:r>
            <a:r>
              <a:rPr lang="en-CA" sz="1800" u="sng" dirty="0">
                <a:solidFill>
                  <a:schemeClr val="bg1"/>
                </a:solidFill>
                <a:effectLst/>
                <a:latin typeface="Times New Roman" panose="02020603050405020304" pitchFamily="18" charset="0"/>
                <a:ea typeface="Times New Roman" panose="02020603050405020304" pitchFamily="18" charset="0"/>
              </a:rPr>
              <a:t>/10.1007/s11948-012-9360-0</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spcBef>
                <a:spcPts val="900"/>
              </a:spcBef>
              <a:spcAft>
                <a:spcPts val="900"/>
              </a:spcAft>
            </a:pPr>
            <a:r>
              <a:rPr lang="en-CA" sz="1800" dirty="0" err="1">
                <a:solidFill>
                  <a:schemeClr val="bg1"/>
                </a:solidFill>
                <a:effectLst/>
                <a:latin typeface="Times New Roman" panose="02020603050405020304" pitchFamily="18" charset="0"/>
                <a:ea typeface="Times New Roman" panose="02020603050405020304" pitchFamily="18" charset="0"/>
              </a:rPr>
              <a:t>deWinter</a:t>
            </a:r>
            <a:r>
              <a:rPr lang="en-CA" sz="1800" dirty="0">
                <a:solidFill>
                  <a:schemeClr val="bg1"/>
                </a:solidFill>
                <a:effectLst/>
                <a:latin typeface="Times New Roman" panose="02020603050405020304" pitchFamily="18" charset="0"/>
                <a:ea typeface="Times New Roman" panose="02020603050405020304" pitchFamily="18" charset="0"/>
              </a:rPr>
              <a:t>, Jennifer, and Carly A. </a:t>
            </a:r>
            <a:r>
              <a:rPr lang="en-CA" sz="1800" dirty="0" err="1">
                <a:solidFill>
                  <a:schemeClr val="bg1"/>
                </a:solidFill>
                <a:effectLst/>
                <a:latin typeface="Times New Roman" panose="02020603050405020304" pitchFamily="18" charset="0"/>
                <a:ea typeface="Times New Roman" panose="02020603050405020304" pitchFamily="18" charset="0"/>
              </a:rPr>
              <a:t>Kocurek</a:t>
            </a:r>
            <a:r>
              <a:rPr lang="en-CA" sz="1800" dirty="0">
                <a:solidFill>
                  <a:schemeClr val="bg1"/>
                </a:solidFill>
                <a:effectLst/>
                <a:latin typeface="Times New Roman" panose="02020603050405020304" pitchFamily="18" charset="0"/>
                <a:ea typeface="Times New Roman" panose="02020603050405020304" pitchFamily="18" charset="0"/>
              </a:rPr>
              <a:t>. “‘AW FUCK, I GOT A BITCH ON MY TEAM:’ Women and the Exclusionary Cultures of the Computer Game Complex.” </a:t>
            </a:r>
            <a:r>
              <a:rPr lang="en-CA" sz="1800" i="1" dirty="0">
                <a:solidFill>
                  <a:schemeClr val="bg1"/>
                </a:solidFill>
                <a:effectLst/>
                <a:latin typeface="Times New Roman" panose="02020603050405020304" pitchFamily="18" charset="0"/>
                <a:ea typeface="Times New Roman" panose="02020603050405020304" pitchFamily="18" charset="0"/>
              </a:rPr>
              <a:t>Gaming Representation: Race, Gender, and Sexuality in Video Games</a:t>
            </a:r>
            <a:r>
              <a:rPr lang="en-CA" sz="1800" dirty="0">
                <a:solidFill>
                  <a:schemeClr val="bg1"/>
                </a:solidFill>
                <a:effectLst/>
                <a:latin typeface="Times New Roman" panose="02020603050405020304" pitchFamily="18" charset="0"/>
                <a:ea typeface="Times New Roman" panose="02020603050405020304" pitchFamily="18" charset="0"/>
              </a:rPr>
              <a:t>, edited by Jennifer </a:t>
            </a:r>
            <a:r>
              <a:rPr lang="en-CA" sz="1800" dirty="0" err="1">
                <a:solidFill>
                  <a:schemeClr val="bg1"/>
                </a:solidFill>
                <a:effectLst/>
                <a:latin typeface="Times New Roman" panose="02020603050405020304" pitchFamily="18" charset="0"/>
                <a:ea typeface="Times New Roman" panose="02020603050405020304" pitchFamily="18" charset="0"/>
              </a:rPr>
              <a:t>Malkowski</a:t>
            </a:r>
            <a:r>
              <a:rPr lang="en-CA" sz="1800" dirty="0">
                <a:solidFill>
                  <a:schemeClr val="bg1"/>
                </a:solidFill>
                <a:effectLst/>
                <a:latin typeface="Times New Roman" panose="02020603050405020304" pitchFamily="18" charset="0"/>
                <a:ea typeface="Times New Roman" panose="02020603050405020304" pitchFamily="18" charset="0"/>
              </a:rPr>
              <a:t> and </a:t>
            </a:r>
            <a:r>
              <a:rPr lang="en-CA" sz="1800" dirty="0" err="1">
                <a:solidFill>
                  <a:schemeClr val="bg1"/>
                </a:solidFill>
                <a:effectLst/>
                <a:latin typeface="Times New Roman" panose="02020603050405020304" pitchFamily="18" charset="0"/>
                <a:ea typeface="Times New Roman" panose="02020603050405020304" pitchFamily="18" charset="0"/>
              </a:rPr>
              <a:t>TreaAndrea</a:t>
            </a:r>
            <a:r>
              <a:rPr lang="en-CA" sz="1800" dirty="0">
                <a:solidFill>
                  <a:schemeClr val="bg1"/>
                </a:solidFill>
                <a:effectLst/>
                <a:latin typeface="Times New Roman" panose="02020603050405020304" pitchFamily="18" charset="0"/>
                <a:ea typeface="Times New Roman" panose="02020603050405020304" pitchFamily="18" charset="0"/>
              </a:rPr>
              <a:t> M. </a:t>
            </a:r>
            <a:r>
              <a:rPr lang="en-CA" sz="1800" dirty="0" err="1">
                <a:solidFill>
                  <a:schemeClr val="bg1"/>
                </a:solidFill>
                <a:effectLst/>
                <a:latin typeface="Times New Roman" panose="02020603050405020304" pitchFamily="18" charset="0"/>
                <a:ea typeface="Times New Roman" panose="02020603050405020304" pitchFamily="18" charset="0"/>
              </a:rPr>
              <a:t>Russworm</a:t>
            </a:r>
            <a:r>
              <a:rPr lang="en-CA" sz="1800" dirty="0">
                <a:solidFill>
                  <a:schemeClr val="bg1"/>
                </a:solidFill>
                <a:effectLst/>
                <a:latin typeface="Times New Roman" panose="02020603050405020304" pitchFamily="18" charset="0"/>
                <a:ea typeface="Times New Roman" panose="02020603050405020304" pitchFamily="18" charset="0"/>
              </a:rPr>
              <a:t>, Indiana University Press, 2017, pp. 57-73. </a:t>
            </a:r>
            <a:r>
              <a:rPr lang="en-CA" sz="1800" i="1" dirty="0" err="1">
                <a:solidFill>
                  <a:schemeClr val="bg1"/>
                </a:solidFill>
                <a:effectLst/>
                <a:latin typeface="Times New Roman" panose="02020603050405020304" pitchFamily="18" charset="0"/>
                <a:ea typeface="Times New Roman" panose="02020603050405020304" pitchFamily="18" charset="0"/>
              </a:rPr>
              <a:t>Jstor</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spc="-25" dirty="0">
                <a:solidFill>
                  <a:schemeClr val="bg1"/>
                </a:solidFill>
                <a:effectLst/>
                <a:latin typeface="Times New Roman" panose="02020603050405020304" pitchFamily="18" charset="0"/>
                <a:ea typeface="Times New Roman" panose="02020603050405020304" pitchFamily="18" charset="0"/>
              </a:rPr>
              <a:t>https://doi.org/10.2307/j.ctt2005rgq.8</a:t>
            </a:r>
            <a:r>
              <a:rPr lang="en-CA" sz="1800" spc="-25" dirty="0">
                <a:solidFill>
                  <a:schemeClr val="bg1"/>
                </a:solidFill>
                <a:effectLst/>
                <a:latin typeface="Times New Roman" panose="02020603050405020304" pitchFamily="18" charset="0"/>
                <a:ea typeface="Times New Roman" panose="02020603050405020304" pitchFamily="18" charset="0"/>
              </a:rPr>
              <a:t>.</a:t>
            </a:r>
          </a:p>
          <a:p>
            <a:pPr marL="180340" indent="-180340">
              <a:spcBef>
                <a:spcPts val="900"/>
              </a:spcBef>
              <a:spcAft>
                <a:spcPts val="900"/>
              </a:spcAft>
            </a:pPr>
            <a:r>
              <a:rPr lang="en-CA" sz="1800" spc="-25" dirty="0">
                <a:solidFill>
                  <a:schemeClr val="bg1"/>
                </a:solidFill>
                <a:effectLst/>
                <a:latin typeface="Times New Roman" panose="02020603050405020304" pitchFamily="18" charset="0"/>
                <a:ea typeface="Times New Roman" panose="02020603050405020304" pitchFamily="18" charset="0"/>
              </a:rPr>
              <a:t>Esclamado, </a:t>
            </a:r>
            <a:r>
              <a:rPr lang="en-CA" sz="1800" spc="-25" dirty="0" err="1">
                <a:solidFill>
                  <a:schemeClr val="bg1"/>
                </a:solidFill>
                <a:effectLst/>
                <a:latin typeface="Times New Roman" panose="02020603050405020304" pitchFamily="18" charset="0"/>
                <a:ea typeface="Times New Roman" panose="02020603050405020304" pitchFamily="18" charset="0"/>
              </a:rPr>
              <a:t>Maricel</a:t>
            </a:r>
            <a:r>
              <a:rPr lang="en-CA" sz="1800" spc="-25" dirty="0">
                <a:solidFill>
                  <a:schemeClr val="bg1"/>
                </a:solidFill>
                <a:effectLst/>
                <a:latin typeface="Times New Roman" panose="02020603050405020304" pitchFamily="18" charset="0"/>
                <a:ea typeface="Times New Roman" panose="02020603050405020304" pitchFamily="18" charset="0"/>
              </a:rPr>
              <a:t> A., and Maria Mercedes T. Rodrigo. “Gender Differences in Achievement, Behavior, and STEM Interest Among Learners Using Minecraft.” </a:t>
            </a:r>
            <a:r>
              <a:rPr lang="en-CA" sz="1800" i="1" spc="-25" dirty="0">
                <a:solidFill>
                  <a:schemeClr val="bg1"/>
                </a:solidFill>
                <a:effectLst/>
                <a:latin typeface="Times New Roman" panose="02020603050405020304" pitchFamily="18" charset="0"/>
                <a:ea typeface="Times New Roman" panose="02020603050405020304" pitchFamily="18" charset="0"/>
              </a:rPr>
              <a:t>Research and Practice in Technology Enhanced Learning</a:t>
            </a:r>
            <a:r>
              <a:rPr lang="en-CA" sz="1800" spc="-25" dirty="0">
                <a:solidFill>
                  <a:schemeClr val="bg1"/>
                </a:solidFill>
                <a:effectLst/>
                <a:latin typeface="Times New Roman" panose="02020603050405020304" pitchFamily="18" charset="0"/>
                <a:ea typeface="Times New Roman" panose="02020603050405020304" pitchFamily="18" charset="0"/>
              </a:rPr>
              <a:t>, vol. 19, 2024. pp. 1-27. RPTEL, https://</a:t>
            </a:r>
            <a:r>
              <a:rPr lang="en-CA" sz="1800" spc="-25" dirty="0" err="1">
                <a:solidFill>
                  <a:schemeClr val="bg1"/>
                </a:solidFill>
                <a:effectLst/>
                <a:latin typeface="Times New Roman" panose="02020603050405020304" pitchFamily="18" charset="0"/>
                <a:ea typeface="Times New Roman" panose="02020603050405020304" pitchFamily="18" charset="0"/>
              </a:rPr>
              <a:t>doi.org</a:t>
            </a:r>
            <a:r>
              <a:rPr lang="en-CA" sz="1800" spc="-25" dirty="0">
                <a:solidFill>
                  <a:schemeClr val="bg1"/>
                </a:solidFill>
                <a:effectLst/>
                <a:latin typeface="Times New Roman" panose="02020603050405020304" pitchFamily="18" charset="0"/>
                <a:ea typeface="Times New Roman" panose="02020603050405020304" pitchFamily="18" charset="0"/>
              </a:rPr>
              <a:t>/10.58459/rptel.2024.19031.</a:t>
            </a:r>
          </a:p>
        </p:txBody>
      </p:sp>
    </p:spTree>
    <p:extLst>
      <p:ext uri="{BB962C8B-B14F-4D97-AF65-F5344CB8AC3E}">
        <p14:creationId xmlns:p14="http://schemas.microsoft.com/office/powerpoint/2010/main" val="3135294066"/>
      </p:ext>
    </p:extLst>
  </p:cSld>
  <p:clrMapOvr>
    <a:masterClrMapping/>
  </p:clrMapOvr>
  <mc:AlternateContent xmlns:mc="http://schemas.openxmlformats.org/markup-compatibility/2006" xmlns:p14="http://schemas.microsoft.com/office/powerpoint/2010/main">
    <mc:Choice Requires="p14">
      <p:transition spd="slow" p14:dur="2000" advTm="3852"/>
    </mc:Choice>
    <mc:Fallback xmlns="">
      <p:transition spd="slow" advTm="385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A1E2B3-24FA-6A0C-A7A5-44480B6931C2}"/>
              </a:ext>
            </a:extLst>
          </p:cNvPr>
          <p:cNvSpPr/>
          <p:nvPr/>
        </p:nvSpPr>
        <p:spPr>
          <a:xfrm>
            <a:off x="4184650" y="686766"/>
            <a:ext cx="3822700"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21970EB4-8113-2C3F-A5E2-2D6F9B2826DE}"/>
              </a:ext>
            </a:extLst>
          </p:cNvPr>
          <p:cNvSpPr txBox="1"/>
          <p:nvPr/>
        </p:nvSpPr>
        <p:spPr>
          <a:xfrm>
            <a:off x="4734088" y="868917"/>
            <a:ext cx="2723823"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Works Cited</a:t>
            </a:r>
          </a:p>
        </p:txBody>
      </p:sp>
      <p:sp>
        <p:nvSpPr>
          <p:cNvPr id="16" name="TextBox 15">
            <a:extLst>
              <a:ext uri="{FF2B5EF4-FFF2-40B4-BE49-F238E27FC236}">
                <a16:creationId xmlns:a16="http://schemas.microsoft.com/office/drawing/2014/main" id="{FDF1737D-FBD2-E67B-B15A-1ADF19978159}"/>
              </a:ext>
            </a:extLst>
          </p:cNvPr>
          <p:cNvSpPr txBox="1"/>
          <p:nvPr/>
        </p:nvSpPr>
        <p:spPr>
          <a:xfrm>
            <a:off x="308759" y="1777239"/>
            <a:ext cx="11768447" cy="4385816"/>
          </a:xfrm>
          <a:prstGeom prst="rect">
            <a:avLst/>
          </a:prstGeom>
          <a:noFill/>
        </p:spPr>
        <p:txBody>
          <a:bodyPr wrap="square" rtlCol="0">
            <a:spAutoFit/>
          </a:bodyPr>
          <a:lstStyle/>
          <a:p>
            <a:pPr marL="180340" indent="-180340">
              <a:spcBef>
                <a:spcPts val="900"/>
              </a:spcBef>
              <a:spcAft>
                <a:spcPts val="900"/>
              </a:spcAft>
            </a:pPr>
            <a:r>
              <a:rPr lang="en-CA" sz="1800" dirty="0">
                <a:solidFill>
                  <a:schemeClr val="bg1"/>
                </a:solidFill>
                <a:effectLst/>
                <a:latin typeface="Times New Roman" panose="02020603050405020304" pitchFamily="18" charset="0"/>
                <a:ea typeface="Times New Roman" panose="02020603050405020304" pitchFamily="18" charset="0"/>
              </a:rPr>
              <a:t>Kinzie, Mable B., and Dolly R. D. Joseph. “Gender Differences in Game Activity Preferences of Middle School Children: Implications for Educational Game Design.” </a:t>
            </a:r>
            <a:r>
              <a:rPr lang="en-CA" sz="1800" i="1" dirty="0">
                <a:solidFill>
                  <a:schemeClr val="bg1"/>
                </a:solidFill>
                <a:effectLst/>
                <a:latin typeface="Times New Roman" panose="02020603050405020304" pitchFamily="18" charset="0"/>
                <a:ea typeface="Times New Roman" panose="02020603050405020304" pitchFamily="18" charset="0"/>
              </a:rPr>
              <a:t>Educational Technology Research and Development, </a:t>
            </a:r>
            <a:r>
              <a:rPr lang="en-CA" sz="1800" dirty="0">
                <a:solidFill>
                  <a:schemeClr val="bg1"/>
                </a:solidFill>
                <a:effectLst/>
                <a:latin typeface="Times New Roman" panose="02020603050405020304" pitchFamily="18" charset="0"/>
                <a:ea typeface="Times New Roman" panose="02020603050405020304" pitchFamily="18" charset="0"/>
              </a:rPr>
              <a:t>vol. 56, no. 5/6, 2008. pp. 643-63. </a:t>
            </a:r>
            <a:r>
              <a:rPr lang="en-CA" sz="1800" i="1" dirty="0" err="1">
                <a:solidFill>
                  <a:schemeClr val="bg1"/>
                </a:solidFill>
                <a:effectLst/>
                <a:latin typeface="Times New Roman" panose="02020603050405020304" pitchFamily="18" charset="0"/>
                <a:ea typeface="Times New Roman" panose="02020603050405020304" pitchFamily="18" charset="0"/>
              </a:rPr>
              <a:t>Jstor</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www.jstor.org</a:t>
            </a:r>
            <a:r>
              <a:rPr lang="en-CA" sz="1800" u="sng" dirty="0">
                <a:solidFill>
                  <a:schemeClr val="bg1"/>
                </a:solidFill>
                <a:effectLst/>
                <a:latin typeface="Times New Roman" panose="02020603050405020304" pitchFamily="18" charset="0"/>
                <a:ea typeface="Times New Roman" panose="02020603050405020304" pitchFamily="18" charset="0"/>
              </a:rPr>
              <a:t>/stable/25619950</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r>
              <a:rPr lang="en-US" sz="1800" dirty="0">
                <a:solidFill>
                  <a:schemeClr val="bg1"/>
                </a:solidFill>
                <a:effectLst/>
                <a:latin typeface="Times New Roman" panose="02020603050405020304" pitchFamily="18" charset="0"/>
                <a:ea typeface="Times New Roman" panose="02020603050405020304" pitchFamily="18" charset="0"/>
              </a:rPr>
              <a:t>Lane, H. Chad, et al. “A Taxonomy of Minecraft Activities for STEM.” 25th International Conference on Computers in Education Proceedings, 2017. pp. 1-3. Scopus, </a:t>
            </a:r>
            <a:r>
              <a:rPr lang="en-US" sz="1800" u="sng" dirty="0">
                <a:solidFill>
                  <a:schemeClr val="bg1"/>
                </a:solidFill>
                <a:effectLst/>
                <a:latin typeface="Times New Roman" panose="02020603050405020304" pitchFamily="18" charset="0"/>
                <a:ea typeface="Times New Roman" panose="02020603050405020304" pitchFamily="18" charset="0"/>
              </a:rPr>
              <a:t>https://</a:t>
            </a:r>
            <a:r>
              <a:rPr lang="en-US" sz="1800" u="sng" dirty="0" err="1">
                <a:solidFill>
                  <a:schemeClr val="bg1"/>
                </a:solidFill>
                <a:effectLst/>
                <a:latin typeface="Times New Roman" panose="02020603050405020304" pitchFamily="18" charset="0"/>
                <a:ea typeface="Times New Roman" panose="02020603050405020304" pitchFamily="18" charset="0"/>
              </a:rPr>
              <a:t>www.scopus.com</a:t>
            </a:r>
            <a:r>
              <a:rPr lang="en-US" sz="1800" u="sng" dirty="0">
                <a:solidFill>
                  <a:schemeClr val="bg1"/>
                </a:solidFill>
                <a:effectLst/>
                <a:latin typeface="Times New Roman" panose="02020603050405020304" pitchFamily="18" charset="0"/>
                <a:ea typeface="Times New Roman" panose="02020603050405020304" pitchFamily="18" charset="0"/>
              </a:rPr>
              <a:t>/record/</a:t>
            </a:r>
            <a:r>
              <a:rPr lang="en-US" sz="1800" u="sng" dirty="0" err="1">
                <a:solidFill>
                  <a:schemeClr val="bg1"/>
                </a:solidFill>
                <a:effectLst/>
                <a:latin typeface="Times New Roman" panose="02020603050405020304" pitchFamily="18" charset="0"/>
                <a:ea typeface="Times New Roman" panose="02020603050405020304" pitchFamily="18" charset="0"/>
              </a:rPr>
              <a:t>display.uri?eid</a:t>
            </a:r>
            <a:r>
              <a:rPr lang="en-US" sz="1800" u="sng" dirty="0">
                <a:solidFill>
                  <a:schemeClr val="bg1"/>
                </a:solidFill>
                <a:effectLst/>
                <a:latin typeface="Times New Roman" panose="02020603050405020304" pitchFamily="18" charset="0"/>
                <a:ea typeface="Times New Roman" panose="02020603050405020304" pitchFamily="18" charset="0"/>
              </a:rPr>
              <a:t>=2-s2.0-85054178277&amp;origin=</a:t>
            </a:r>
            <a:r>
              <a:rPr lang="en-US" sz="1800" u="sng" dirty="0" err="1">
                <a:solidFill>
                  <a:schemeClr val="bg1"/>
                </a:solidFill>
                <a:effectLst/>
                <a:latin typeface="Times New Roman" panose="02020603050405020304" pitchFamily="18" charset="0"/>
                <a:ea typeface="Times New Roman" panose="02020603050405020304" pitchFamily="18" charset="0"/>
              </a:rPr>
              <a:t>inward&amp;txGid</a:t>
            </a:r>
            <a:r>
              <a:rPr lang="en-US" sz="1800" u="sng" dirty="0">
                <a:solidFill>
                  <a:schemeClr val="bg1"/>
                </a:solidFill>
                <a:effectLst/>
                <a:latin typeface="Times New Roman" panose="02020603050405020304" pitchFamily="18" charset="0"/>
                <a:ea typeface="Times New Roman" panose="02020603050405020304" pitchFamily="18" charset="0"/>
              </a:rPr>
              <a:t>=cf6aea61a24343a5b0ed283bd9fc39a7</a:t>
            </a:r>
            <a:r>
              <a:rPr lang="en-US" sz="1800" dirty="0">
                <a:solidFill>
                  <a:schemeClr val="bg1"/>
                </a:solidFill>
                <a:effectLst/>
                <a:latin typeface="Times New Roman" panose="02020603050405020304" pitchFamily="18" charset="0"/>
                <a:ea typeface="Times New Roman" panose="02020603050405020304" pitchFamily="18" charset="0"/>
              </a:rPr>
              <a:t>.</a:t>
            </a:r>
            <a:endParaRPr lang="en-CA" sz="1800" dirty="0">
              <a:solidFill>
                <a:schemeClr val="bg1"/>
              </a:solidFill>
              <a:effectLst/>
              <a:latin typeface="Times New Roman" panose="02020603050405020304" pitchFamily="18" charset="0"/>
              <a:ea typeface="Times New Roman" panose="02020603050405020304" pitchFamily="18" charset="0"/>
            </a:endParaRPr>
          </a:p>
          <a:p>
            <a:pPr marL="180340" indent="-180340">
              <a:spcBef>
                <a:spcPts val="900"/>
              </a:spcBef>
              <a:spcAft>
                <a:spcPts val="900"/>
              </a:spcAft>
            </a:pPr>
            <a:r>
              <a:rPr lang="en-US" sz="1800" dirty="0" err="1">
                <a:solidFill>
                  <a:schemeClr val="bg1"/>
                </a:solidFill>
                <a:effectLst/>
                <a:latin typeface="Times New Roman" panose="02020603050405020304" pitchFamily="18" charset="0"/>
                <a:ea typeface="Times New Roman" panose="02020603050405020304" pitchFamily="18" charset="0"/>
              </a:rPr>
              <a:t>Legewie</a:t>
            </a:r>
            <a:r>
              <a:rPr lang="en-US" sz="1800" dirty="0">
                <a:solidFill>
                  <a:schemeClr val="bg1"/>
                </a:solidFill>
                <a:effectLst/>
                <a:latin typeface="Times New Roman" panose="02020603050405020304" pitchFamily="18" charset="0"/>
                <a:ea typeface="Times New Roman" panose="02020603050405020304" pitchFamily="18" charset="0"/>
              </a:rPr>
              <a:t>, </a:t>
            </a:r>
            <a:r>
              <a:rPr lang="en-US" sz="1800" dirty="0" err="1">
                <a:solidFill>
                  <a:schemeClr val="bg1"/>
                </a:solidFill>
                <a:effectLst/>
                <a:latin typeface="Times New Roman" panose="02020603050405020304" pitchFamily="18" charset="0"/>
                <a:ea typeface="Times New Roman" panose="02020603050405020304" pitchFamily="18" charset="0"/>
              </a:rPr>
              <a:t>Joscha</a:t>
            </a:r>
            <a:r>
              <a:rPr lang="en-US" sz="1800" dirty="0">
                <a:solidFill>
                  <a:schemeClr val="bg1"/>
                </a:solidFill>
                <a:effectLst/>
                <a:latin typeface="Times New Roman" panose="02020603050405020304" pitchFamily="18" charset="0"/>
                <a:ea typeface="Times New Roman" panose="02020603050405020304" pitchFamily="18" charset="0"/>
              </a:rPr>
              <a:t>, and Thomas A. DiPrete. “The High School Environment and the Gender Gap in Science and Engineering.” Sociology of Education, vol. 87, no. 4, 2014. pp. 259-80. </a:t>
            </a:r>
            <a:r>
              <a:rPr lang="en-US" sz="1800" dirty="0" err="1">
                <a:solidFill>
                  <a:schemeClr val="bg1"/>
                </a:solidFill>
                <a:effectLst/>
                <a:latin typeface="Times New Roman" panose="02020603050405020304" pitchFamily="18" charset="0"/>
                <a:ea typeface="Times New Roman" panose="02020603050405020304" pitchFamily="18" charset="0"/>
              </a:rPr>
              <a:t>SageJournals</a:t>
            </a:r>
            <a:r>
              <a:rPr lang="en-US" sz="1800" dirty="0">
                <a:solidFill>
                  <a:schemeClr val="bg1"/>
                </a:solidFill>
                <a:effectLst/>
                <a:latin typeface="Times New Roman" panose="02020603050405020304" pitchFamily="18" charset="0"/>
                <a:ea typeface="Times New Roman" panose="02020603050405020304" pitchFamily="18" charset="0"/>
              </a:rPr>
              <a:t>, </a:t>
            </a:r>
            <a:r>
              <a:rPr lang="en-US" sz="1800" u="sng" dirty="0">
                <a:solidFill>
                  <a:schemeClr val="bg1"/>
                </a:solidFill>
                <a:effectLst/>
                <a:latin typeface="Times New Roman" panose="02020603050405020304" pitchFamily="18" charset="0"/>
                <a:ea typeface="Times New Roman" panose="02020603050405020304" pitchFamily="18" charset="0"/>
              </a:rPr>
              <a:t>https://</a:t>
            </a:r>
            <a:r>
              <a:rPr lang="en-US" sz="1800" u="sng" dirty="0" err="1">
                <a:solidFill>
                  <a:schemeClr val="bg1"/>
                </a:solidFill>
                <a:effectLst/>
                <a:latin typeface="Times New Roman" panose="02020603050405020304" pitchFamily="18" charset="0"/>
                <a:ea typeface="Times New Roman" panose="02020603050405020304" pitchFamily="18" charset="0"/>
              </a:rPr>
              <a:t>doi.org</a:t>
            </a:r>
            <a:r>
              <a:rPr lang="en-US" sz="1800" u="sng" dirty="0">
                <a:solidFill>
                  <a:schemeClr val="bg1"/>
                </a:solidFill>
                <a:effectLst/>
                <a:latin typeface="Times New Roman" panose="02020603050405020304" pitchFamily="18" charset="0"/>
                <a:ea typeface="Times New Roman" panose="02020603050405020304" pitchFamily="18" charset="0"/>
              </a:rPr>
              <a:t>/10.1177/0038040714547770</a:t>
            </a:r>
            <a:r>
              <a:rPr lang="en-US" sz="1800" dirty="0">
                <a:solidFill>
                  <a:schemeClr val="bg1"/>
                </a:solidFill>
                <a:effectLst/>
                <a:latin typeface="Times New Roman" panose="02020603050405020304" pitchFamily="18" charset="0"/>
                <a:ea typeface="Times New Roman" panose="02020603050405020304" pitchFamily="18" charset="0"/>
              </a:rPr>
              <a:t>.</a:t>
            </a:r>
            <a:endParaRPr lang="en-CA" sz="1800" dirty="0">
              <a:solidFill>
                <a:schemeClr val="bg1"/>
              </a:solidFill>
              <a:effectLst/>
              <a:latin typeface="Times New Roman" panose="02020603050405020304" pitchFamily="18" charset="0"/>
              <a:ea typeface="Times New Roman" panose="02020603050405020304" pitchFamily="18" charset="0"/>
            </a:endParaRPr>
          </a:p>
          <a:p>
            <a:pPr marL="180340" indent="-180340">
              <a:spcBef>
                <a:spcPts val="900"/>
              </a:spcBef>
              <a:spcAft>
                <a:spcPts val="900"/>
              </a:spcAft>
            </a:pPr>
            <a:r>
              <a:rPr lang="en-CA" sz="1800" dirty="0" err="1">
                <a:solidFill>
                  <a:schemeClr val="bg1"/>
                </a:solidFill>
                <a:effectLst/>
                <a:latin typeface="Times New Roman" panose="02020603050405020304" pitchFamily="18" charset="0"/>
                <a:ea typeface="Times New Roman" panose="02020603050405020304" pitchFamily="18" charset="0"/>
              </a:rPr>
              <a:t>Merayo</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dirty="0" err="1">
                <a:solidFill>
                  <a:schemeClr val="bg1"/>
                </a:solidFill>
                <a:effectLst/>
                <a:latin typeface="Times New Roman" panose="02020603050405020304" pitchFamily="18" charset="0"/>
                <a:ea typeface="Times New Roman" panose="02020603050405020304" pitchFamily="18" charset="0"/>
              </a:rPr>
              <a:t>Noemì</a:t>
            </a:r>
            <a:r>
              <a:rPr lang="en-CA" sz="1800" dirty="0">
                <a:solidFill>
                  <a:schemeClr val="bg1"/>
                </a:solidFill>
                <a:effectLst/>
                <a:latin typeface="Times New Roman" panose="02020603050405020304" pitchFamily="18" charset="0"/>
                <a:ea typeface="Times New Roman" panose="02020603050405020304" pitchFamily="18" charset="0"/>
              </a:rPr>
              <a:t>, and Alba </a:t>
            </a:r>
            <a:r>
              <a:rPr lang="en-CA" sz="1800" dirty="0" err="1">
                <a:solidFill>
                  <a:schemeClr val="bg1"/>
                </a:solidFill>
                <a:effectLst/>
                <a:latin typeface="Times New Roman" panose="02020603050405020304" pitchFamily="18" charset="0"/>
                <a:ea typeface="Times New Roman" panose="02020603050405020304" pitchFamily="18" charset="0"/>
              </a:rPr>
              <a:t>Ayuso</a:t>
            </a:r>
            <a:r>
              <a:rPr lang="en-CA" sz="1800" dirty="0">
                <a:solidFill>
                  <a:schemeClr val="bg1"/>
                </a:solidFill>
                <a:effectLst/>
                <a:latin typeface="Times New Roman" panose="02020603050405020304" pitchFamily="18" charset="0"/>
                <a:ea typeface="Times New Roman" panose="02020603050405020304" pitchFamily="18" charset="0"/>
              </a:rPr>
              <a:t>. “Analysis of Barriers, Supports and Gender Gap in the Choice of STEM Studies in Secondary Education.” </a:t>
            </a:r>
            <a:r>
              <a:rPr lang="en-CA" sz="1800" i="1" dirty="0">
                <a:solidFill>
                  <a:schemeClr val="bg1"/>
                </a:solidFill>
                <a:effectLst/>
                <a:latin typeface="Times New Roman" panose="02020603050405020304" pitchFamily="18" charset="0"/>
                <a:ea typeface="Times New Roman" panose="02020603050405020304" pitchFamily="18" charset="0"/>
              </a:rPr>
              <a:t>International Journal of Technology and Design Education</a:t>
            </a:r>
            <a:r>
              <a:rPr lang="en-CA" sz="1800" dirty="0">
                <a:solidFill>
                  <a:schemeClr val="bg1"/>
                </a:solidFill>
                <a:effectLst/>
                <a:latin typeface="Times New Roman" panose="02020603050405020304" pitchFamily="18" charset="0"/>
                <a:ea typeface="Times New Roman" panose="02020603050405020304" pitchFamily="18" charset="0"/>
              </a:rPr>
              <a:t>, vol. 33, 2023. pp. 1471-98. </a:t>
            </a:r>
            <a:r>
              <a:rPr lang="en-CA" sz="1800" i="1" dirty="0">
                <a:solidFill>
                  <a:schemeClr val="bg1"/>
                </a:solidFill>
                <a:effectLst/>
                <a:latin typeface="Times New Roman" panose="02020603050405020304" pitchFamily="18" charset="0"/>
                <a:ea typeface="Times New Roman" panose="02020603050405020304" pitchFamily="18" charset="0"/>
              </a:rPr>
              <a:t>SpringerLink</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doi.org</a:t>
            </a:r>
            <a:r>
              <a:rPr lang="en-CA" sz="1800" u="sng" dirty="0">
                <a:solidFill>
                  <a:schemeClr val="bg1"/>
                </a:solidFill>
                <a:effectLst/>
                <a:latin typeface="Times New Roman" panose="02020603050405020304" pitchFamily="18" charset="0"/>
                <a:ea typeface="Times New Roman" panose="02020603050405020304" pitchFamily="18" charset="0"/>
              </a:rPr>
              <a:t>/10.1007/s10798-022-09776-9</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spcBef>
                <a:spcPts val="900"/>
              </a:spcBef>
              <a:spcAft>
                <a:spcPts val="900"/>
              </a:spcAft>
            </a:pPr>
            <a:r>
              <a:rPr lang="en-CA" sz="1800" dirty="0">
                <a:solidFill>
                  <a:schemeClr val="bg1"/>
                </a:solidFill>
                <a:effectLst/>
                <a:latin typeface="Times New Roman" panose="02020603050405020304" pitchFamily="18" charset="0"/>
                <a:ea typeface="Times New Roman" panose="02020603050405020304" pitchFamily="18" charset="0"/>
              </a:rPr>
              <a:t>"Minecraft® Redstone Engineers" </a:t>
            </a:r>
            <a:r>
              <a:rPr lang="en-CA" sz="1800" i="1" dirty="0">
                <a:solidFill>
                  <a:schemeClr val="bg1"/>
                </a:solidFill>
                <a:effectLst/>
                <a:latin typeface="Times New Roman" panose="02020603050405020304" pitchFamily="18" charset="0"/>
                <a:ea typeface="Times New Roman" panose="02020603050405020304" pitchFamily="18" charset="0"/>
              </a:rPr>
              <a:t>YouTube</a:t>
            </a:r>
            <a:r>
              <a:rPr lang="en-CA" sz="1800" dirty="0">
                <a:solidFill>
                  <a:schemeClr val="bg1"/>
                </a:solidFill>
                <a:effectLst/>
                <a:latin typeface="Times New Roman" panose="02020603050405020304" pitchFamily="18" charset="0"/>
                <a:ea typeface="Times New Roman" panose="02020603050405020304" pitchFamily="18" charset="0"/>
              </a:rPr>
              <a:t>, uploaded by Black Rocket Productions, 18 Feb. 2020,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youtu.be</a:t>
            </a:r>
            <a:r>
              <a:rPr lang="en-CA" sz="1800" u="sng" dirty="0">
                <a:solidFill>
                  <a:schemeClr val="bg1"/>
                </a:solidFill>
                <a:effectLst/>
                <a:latin typeface="Times New Roman" panose="02020603050405020304" pitchFamily="18" charset="0"/>
                <a:ea typeface="Times New Roman" panose="02020603050405020304" pitchFamily="18" charset="0"/>
              </a:rPr>
              <a:t>/2ldLsuE9Q68?si=</a:t>
            </a:r>
            <a:r>
              <a:rPr lang="en-CA" sz="1800" u="sng" dirty="0" err="1">
                <a:solidFill>
                  <a:schemeClr val="bg1"/>
                </a:solidFill>
                <a:effectLst/>
                <a:latin typeface="Times New Roman" panose="02020603050405020304" pitchFamily="18" charset="0"/>
                <a:ea typeface="Times New Roman" panose="02020603050405020304" pitchFamily="18" charset="0"/>
              </a:rPr>
              <a:t>hvDZhSvyrpLDurYt</a:t>
            </a:r>
            <a:r>
              <a:rPr lang="en-CA" sz="18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286633309"/>
      </p:ext>
    </p:extLst>
  </p:cSld>
  <p:clrMapOvr>
    <a:masterClrMapping/>
  </p:clrMapOvr>
  <mc:AlternateContent xmlns:mc="http://schemas.openxmlformats.org/markup-compatibility/2006" xmlns:p14="http://schemas.microsoft.com/office/powerpoint/2010/main">
    <mc:Choice Requires="p14">
      <p:transition spd="slow" p14:dur="2000" advTm="1600"/>
    </mc:Choice>
    <mc:Fallback xmlns="">
      <p:transition spd="slow" advTm="16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A1E2B3-24FA-6A0C-A7A5-44480B6931C2}"/>
              </a:ext>
            </a:extLst>
          </p:cNvPr>
          <p:cNvSpPr/>
          <p:nvPr/>
        </p:nvSpPr>
        <p:spPr>
          <a:xfrm>
            <a:off x="4184650" y="686766"/>
            <a:ext cx="3822700"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21970EB4-8113-2C3F-A5E2-2D6F9B2826DE}"/>
              </a:ext>
            </a:extLst>
          </p:cNvPr>
          <p:cNvSpPr txBox="1"/>
          <p:nvPr/>
        </p:nvSpPr>
        <p:spPr>
          <a:xfrm>
            <a:off x="4734088" y="868917"/>
            <a:ext cx="2723823"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Works Cited</a:t>
            </a:r>
          </a:p>
        </p:txBody>
      </p:sp>
      <p:sp>
        <p:nvSpPr>
          <p:cNvPr id="16" name="TextBox 15">
            <a:extLst>
              <a:ext uri="{FF2B5EF4-FFF2-40B4-BE49-F238E27FC236}">
                <a16:creationId xmlns:a16="http://schemas.microsoft.com/office/drawing/2014/main" id="{FDF1737D-FBD2-E67B-B15A-1ADF19978159}"/>
              </a:ext>
            </a:extLst>
          </p:cNvPr>
          <p:cNvSpPr txBox="1"/>
          <p:nvPr/>
        </p:nvSpPr>
        <p:spPr>
          <a:xfrm>
            <a:off x="423553" y="1602551"/>
            <a:ext cx="11768447" cy="4939814"/>
          </a:xfrm>
          <a:prstGeom prst="rect">
            <a:avLst/>
          </a:prstGeom>
          <a:noFill/>
        </p:spPr>
        <p:txBody>
          <a:bodyPr wrap="square" rtlCol="0">
            <a:spAutoFit/>
          </a:bodyPr>
          <a:lstStyle/>
          <a:p>
            <a:pPr marL="180340" indent="-180340">
              <a:spcBef>
                <a:spcPts val="900"/>
              </a:spcBef>
              <a:spcAft>
                <a:spcPts val="900"/>
              </a:spcAft>
            </a:pPr>
            <a:r>
              <a:rPr lang="en-CA" sz="1800" dirty="0">
                <a:solidFill>
                  <a:schemeClr val="bg1"/>
                </a:solidFill>
                <a:effectLst/>
                <a:latin typeface="Times New Roman" panose="02020603050405020304" pitchFamily="18" charset="0"/>
                <a:ea typeface="Times New Roman" panose="02020603050405020304" pitchFamily="18" charset="0"/>
              </a:rPr>
              <a:t>Mugo, Mercy, et al. “Evidence-based Strategies for Attracting and Retaining Girls and Women in STEM.” </a:t>
            </a:r>
            <a:r>
              <a:rPr lang="en-CA" sz="1800" i="1" dirty="0">
                <a:solidFill>
                  <a:schemeClr val="bg1"/>
                </a:solidFill>
                <a:effectLst/>
                <a:latin typeface="Times New Roman" panose="02020603050405020304" pitchFamily="18" charset="0"/>
                <a:ea typeface="Times New Roman" panose="02020603050405020304" pitchFamily="18" charset="0"/>
              </a:rPr>
              <a:t>NSF Includes National Network,</a:t>
            </a:r>
            <a:r>
              <a:rPr lang="en-CA" sz="1800" dirty="0">
                <a:solidFill>
                  <a:schemeClr val="bg1"/>
                </a:solidFill>
                <a:effectLst/>
                <a:latin typeface="Times New Roman" panose="02020603050405020304" pitchFamily="18" charset="0"/>
                <a:ea typeface="Times New Roman" panose="02020603050405020304" pitchFamily="18" charset="0"/>
              </a:rPr>
              <a:t> 2021. pp. 1-21,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swe.org</a:t>
            </a:r>
            <a:r>
              <a:rPr lang="en-CA" sz="1800" u="sng" dirty="0">
                <a:solidFill>
                  <a:schemeClr val="bg1"/>
                </a:solidFill>
                <a:effectLst/>
                <a:latin typeface="Times New Roman" panose="02020603050405020304" pitchFamily="18" charset="0"/>
                <a:ea typeface="Times New Roman" panose="02020603050405020304" pitchFamily="18" charset="0"/>
              </a:rPr>
              <a:t>/wp-content/uploads/2021/08/Evidence-based-Strategies-for-Attracting-and-Retaining-Gilrs-and-Women-in-STEM.pdf.</a:t>
            </a:r>
            <a:endParaRPr lang="en-CA" sz="1800" dirty="0">
              <a:solidFill>
                <a:schemeClr val="bg1"/>
              </a:solidFill>
              <a:effectLst/>
              <a:latin typeface="Times New Roman" panose="02020603050405020304" pitchFamily="18" charset="0"/>
              <a:ea typeface="Times New Roman" panose="02020603050405020304" pitchFamily="18" charset="0"/>
            </a:endParaRPr>
          </a:p>
          <a:p>
            <a:pPr marL="180340" indent="-180340">
              <a:spcBef>
                <a:spcPts val="900"/>
              </a:spcBef>
              <a:spcAft>
                <a:spcPts val="900"/>
              </a:spcAft>
            </a:pPr>
            <a:r>
              <a:rPr lang="en-CA" sz="1800" dirty="0" err="1">
                <a:solidFill>
                  <a:schemeClr val="bg1"/>
                </a:solidFill>
                <a:effectLst/>
                <a:latin typeface="Times New Roman" panose="02020603050405020304" pitchFamily="18" charset="0"/>
                <a:ea typeface="Times New Roman" panose="02020603050405020304" pitchFamily="18" charset="0"/>
              </a:rPr>
              <a:t>Nebel</a:t>
            </a:r>
            <a:r>
              <a:rPr lang="en-CA" sz="1800" dirty="0">
                <a:solidFill>
                  <a:schemeClr val="bg1"/>
                </a:solidFill>
                <a:effectLst/>
                <a:latin typeface="Times New Roman" panose="02020603050405020304" pitchFamily="18" charset="0"/>
                <a:ea typeface="Times New Roman" panose="02020603050405020304" pitchFamily="18" charset="0"/>
              </a:rPr>
              <a:t>, Steve, et al. “Mining Learning and Crafting Scientific Experiments: A Literature Review on the Use of Minecraft in Education and Research.” </a:t>
            </a:r>
            <a:r>
              <a:rPr lang="en-CA" sz="1800" i="1" dirty="0">
                <a:solidFill>
                  <a:schemeClr val="bg1"/>
                </a:solidFill>
                <a:effectLst/>
                <a:latin typeface="Times New Roman" panose="02020603050405020304" pitchFamily="18" charset="0"/>
                <a:ea typeface="Times New Roman" panose="02020603050405020304" pitchFamily="18" charset="0"/>
              </a:rPr>
              <a:t>Journal of Educational Technology &amp; Society</a:t>
            </a:r>
            <a:r>
              <a:rPr lang="en-CA" sz="1800" dirty="0">
                <a:solidFill>
                  <a:schemeClr val="bg1"/>
                </a:solidFill>
                <a:effectLst/>
                <a:latin typeface="Times New Roman" panose="02020603050405020304" pitchFamily="18" charset="0"/>
                <a:ea typeface="Times New Roman" panose="02020603050405020304" pitchFamily="18" charset="0"/>
              </a:rPr>
              <a:t>, vol. 19, no. 2, 2016. pp. 355-66. </a:t>
            </a:r>
            <a:r>
              <a:rPr lang="en-CA" sz="1800" i="1" dirty="0" err="1">
                <a:solidFill>
                  <a:schemeClr val="bg1"/>
                </a:solidFill>
                <a:effectLst/>
                <a:latin typeface="Times New Roman" panose="02020603050405020304" pitchFamily="18" charset="0"/>
                <a:ea typeface="Times New Roman" panose="02020603050405020304" pitchFamily="18" charset="0"/>
              </a:rPr>
              <a:t>Jstor</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www.jstor.org</a:t>
            </a:r>
            <a:r>
              <a:rPr lang="en-CA" sz="1800" u="sng" dirty="0">
                <a:solidFill>
                  <a:schemeClr val="bg1"/>
                </a:solidFill>
                <a:effectLst/>
                <a:latin typeface="Times New Roman" panose="02020603050405020304" pitchFamily="18" charset="0"/>
                <a:ea typeface="Times New Roman" panose="02020603050405020304" pitchFamily="18" charset="0"/>
              </a:rPr>
              <a:t>/stable/10.2307/jeductechsoci.19.2.355</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r>
              <a:rPr lang="en-CA" sz="1800" dirty="0">
                <a:solidFill>
                  <a:schemeClr val="bg1"/>
                </a:solidFill>
                <a:effectLst/>
                <a:latin typeface="Times New Roman" panose="02020603050405020304" pitchFamily="18" charset="0"/>
                <a:ea typeface="Times New Roman" panose="02020603050405020304" pitchFamily="18" charset="0"/>
              </a:rPr>
              <a:t>Nguyen, Thu-Hien, et al. “Design and Evaluate a Stem-oriented Education Teaching Plan by Exploiting the Strength of Minecraft Education </a:t>
            </a:r>
            <a:r>
              <a:rPr lang="en-CA" sz="1800" dirty="0" err="1">
                <a:solidFill>
                  <a:schemeClr val="bg1"/>
                </a:solidFill>
                <a:effectLst/>
                <a:latin typeface="Times New Roman" panose="02020603050405020304" pitchFamily="18" charset="0"/>
                <a:ea typeface="Times New Roman" panose="02020603050405020304" pitchFamily="18" charset="0"/>
              </a:rPr>
              <a:t>Gamebased</a:t>
            </a:r>
            <a:r>
              <a:rPr lang="en-CA" sz="1800" dirty="0">
                <a:solidFill>
                  <a:schemeClr val="bg1"/>
                </a:solidFill>
                <a:effectLst/>
                <a:latin typeface="Times New Roman" panose="02020603050405020304" pitchFamily="18" charset="0"/>
                <a:ea typeface="Times New Roman" panose="02020603050405020304" pitchFamily="18" charset="0"/>
              </a:rPr>
              <a:t> Platform.” </a:t>
            </a:r>
            <a:r>
              <a:rPr lang="en-CA" sz="1800" i="1" dirty="0">
                <a:solidFill>
                  <a:schemeClr val="bg1"/>
                </a:solidFill>
                <a:effectLst/>
                <a:latin typeface="Times New Roman" panose="02020603050405020304" pitchFamily="18" charset="0"/>
                <a:ea typeface="Times New Roman" panose="02020603050405020304" pitchFamily="18" charset="0"/>
              </a:rPr>
              <a:t>AIP Conference Proceedings</a:t>
            </a:r>
            <a:r>
              <a:rPr lang="en-CA" sz="1800" dirty="0">
                <a:solidFill>
                  <a:schemeClr val="bg1"/>
                </a:solidFill>
                <a:effectLst/>
                <a:latin typeface="Times New Roman" panose="02020603050405020304" pitchFamily="18" charset="0"/>
                <a:ea typeface="Times New Roman" panose="02020603050405020304" pitchFamily="18" charset="0"/>
              </a:rPr>
              <a:t>, vol. 2685, no. 1, 5 May 2023. pp. 1-9. </a:t>
            </a:r>
            <a:r>
              <a:rPr lang="en-CA" sz="1800" i="1" dirty="0">
                <a:solidFill>
                  <a:schemeClr val="bg1"/>
                </a:solidFill>
                <a:effectLst/>
                <a:latin typeface="Times New Roman" panose="02020603050405020304" pitchFamily="18" charset="0"/>
                <a:ea typeface="Times New Roman" panose="02020603050405020304" pitchFamily="18" charset="0"/>
              </a:rPr>
              <a:t>AIP Publishing</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doi.org</a:t>
            </a:r>
            <a:r>
              <a:rPr lang="en-CA" sz="1800" u="sng" dirty="0">
                <a:solidFill>
                  <a:schemeClr val="bg1"/>
                </a:solidFill>
                <a:effectLst/>
                <a:latin typeface="Times New Roman" panose="02020603050405020304" pitchFamily="18" charset="0"/>
                <a:ea typeface="Times New Roman" panose="02020603050405020304" pitchFamily="18" charset="0"/>
              </a:rPr>
              <a:t>/10.1063/5.0112025</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spcBef>
                <a:spcPts val="900"/>
              </a:spcBef>
              <a:spcAft>
                <a:spcPts val="900"/>
              </a:spcAft>
            </a:pPr>
            <a:r>
              <a:rPr lang="en-CA" sz="1800" dirty="0">
                <a:solidFill>
                  <a:schemeClr val="bg1"/>
                </a:solidFill>
                <a:effectLst/>
                <a:latin typeface="Times New Roman" panose="02020603050405020304" pitchFamily="18" charset="0"/>
                <a:ea typeface="Times New Roman" panose="02020603050405020304" pitchFamily="18" charset="0"/>
              </a:rPr>
              <a:t>Pusey, Megan, and Grant Pusey. “Using Minecraft in the Science Classroom.” </a:t>
            </a:r>
            <a:r>
              <a:rPr lang="en-CA" sz="1800" i="1" dirty="0">
                <a:solidFill>
                  <a:schemeClr val="bg1"/>
                </a:solidFill>
                <a:effectLst/>
                <a:latin typeface="Times New Roman" panose="02020603050405020304" pitchFamily="18" charset="0"/>
                <a:ea typeface="Times New Roman" panose="02020603050405020304" pitchFamily="18" charset="0"/>
              </a:rPr>
              <a:t>International Journal of Innovation in Science and Mathematics Education</a:t>
            </a:r>
            <a:r>
              <a:rPr lang="en-CA" sz="1800" dirty="0">
                <a:solidFill>
                  <a:schemeClr val="bg1"/>
                </a:solidFill>
                <a:effectLst/>
                <a:latin typeface="Times New Roman" panose="02020603050405020304" pitchFamily="18" charset="0"/>
                <a:ea typeface="Times New Roman" panose="02020603050405020304" pitchFamily="18" charset="0"/>
              </a:rPr>
              <a:t>, vol. 23, no. 3, 2015. pp. 22-34. </a:t>
            </a:r>
            <a:r>
              <a:rPr lang="en-CA" sz="1800" i="1" dirty="0">
                <a:solidFill>
                  <a:schemeClr val="bg1"/>
                </a:solidFill>
                <a:effectLst/>
                <a:latin typeface="Times New Roman" panose="02020603050405020304" pitchFamily="18" charset="0"/>
                <a:ea typeface="Times New Roman" panose="02020603050405020304" pitchFamily="18" charset="0"/>
              </a:rPr>
              <a:t>ResearchGate</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a:t>
            </a:r>
            <a:r>
              <a:rPr lang="en-CA" sz="1800" u="sng" dirty="0" err="1">
                <a:solidFill>
                  <a:schemeClr val="bg1"/>
                </a:solidFill>
                <a:effectLst/>
                <a:latin typeface="Times New Roman" panose="02020603050405020304" pitchFamily="18" charset="0"/>
                <a:ea typeface="Times New Roman" panose="02020603050405020304" pitchFamily="18" charset="0"/>
              </a:rPr>
              <a:t>www.researchgate.net</a:t>
            </a:r>
            <a:r>
              <a:rPr lang="en-CA" sz="1800" u="sng" dirty="0">
                <a:solidFill>
                  <a:schemeClr val="bg1"/>
                </a:solidFill>
                <a:effectLst/>
                <a:latin typeface="Times New Roman" panose="02020603050405020304" pitchFamily="18" charset="0"/>
                <a:ea typeface="Times New Roman" panose="02020603050405020304" pitchFamily="18" charset="0"/>
              </a:rPr>
              <a:t>/publication/292353803_Using_minecraft_in_the_science_classroom</a:t>
            </a:r>
            <a:r>
              <a:rPr lang="en-CA" sz="1800" dirty="0">
                <a:solidFill>
                  <a:schemeClr val="bg1"/>
                </a:solidFill>
                <a:effectLst/>
                <a:latin typeface="Times New Roman" panose="02020603050405020304" pitchFamily="18" charset="0"/>
                <a:ea typeface="Times New Roman" panose="02020603050405020304" pitchFamily="18" charset="0"/>
              </a:rPr>
              <a:t>.</a:t>
            </a:r>
          </a:p>
          <a:p>
            <a:pPr marL="180340" indent="-180340">
              <a:spcBef>
                <a:spcPts val="900"/>
              </a:spcBef>
              <a:spcAft>
                <a:spcPts val="900"/>
              </a:spcAft>
            </a:pPr>
            <a:r>
              <a:rPr lang="en-CA" sz="1800" dirty="0">
                <a:solidFill>
                  <a:schemeClr val="bg1"/>
                </a:solidFill>
                <a:effectLst/>
                <a:latin typeface="Times New Roman" panose="02020603050405020304" pitchFamily="18" charset="0"/>
                <a:ea typeface="Times New Roman" panose="02020603050405020304" pitchFamily="18" charset="0"/>
              </a:rPr>
              <a:t>Slovak, Petr, et al. “Mediating Conflicts in Minecraft: Empowering Learning in Online Multiplayer Games.” </a:t>
            </a:r>
            <a:r>
              <a:rPr lang="en-CA" sz="1800" i="1" dirty="0">
                <a:solidFill>
                  <a:schemeClr val="bg1"/>
                </a:solidFill>
                <a:effectLst/>
                <a:latin typeface="Times New Roman" panose="02020603050405020304" pitchFamily="18" charset="0"/>
                <a:ea typeface="Times New Roman" panose="02020603050405020304" pitchFamily="18" charset="0"/>
              </a:rPr>
              <a:t>Proceedings of the 2018 CHI Conference on Human Factors in Computing Systems</a:t>
            </a:r>
            <a:r>
              <a:rPr lang="en-CA" sz="1800" dirty="0">
                <a:solidFill>
                  <a:schemeClr val="bg1"/>
                </a:solidFill>
                <a:effectLst/>
                <a:latin typeface="Times New Roman" panose="02020603050405020304" pitchFamily="18" charset="0"/>
                <a:ea typeface="Times New Roman" panose="02020603050405020304" pitchFamily="18" charset="0"/>
              </a:rPr>
              <a:t>, no. 595, 2018. pp. 1-13. </a:t>
            </a:r>
            <a:r>
              <a:rPr lang="en-CA" sz="1800" i="1" dirty="0">
                <a:solidFill>
                  <a:schemeClr val="bg1"/>
                </a:solidFill>
                <a:effectLst/>
                <a:latin typeface="Times New Roman" panose="02020603050405020304" pitchFamily="18" charset="0"/>
                <a:ea typeface="Times New Roman" panose="02020603050405020304" pitchFamily="18" charset="0"/>
              </a:rPr>
              <a:t>Association for Computing Machinery</a:t>
            </a:r>
            <a:r>
              <a:rPr lang="en-CA" sz="1800" dirty="0">
                <a:solidFill>
                  <a:schemeClr val="bg1"/>
                </a:solidFill>
                <a:effectLst/>
                <a:latin typeface="Times New Roman" panose="02020603050405020304" pitchFamily="18" charset="0"/>
                <a:ea typeface="Times New Roman" panose="02020603050405020304" pitchFamily="18" charset="0"/>
              </a:rPr>
              <a:t>, </a:t>
            </a:r>
            <a:r>
              <a:rPr lang="en-CA" sz="1800" u="sng" dirty="0">
                <a:solidFill>
                  <a:schemeClr val="bg1"/>
                </a:solidFill>
                <a:effectLst/>
                <a:latin typeface="Times New Roman" panose="02020603050405020304" pitchFamily="18" charset="0"/>
                <a:ea typeface="Times New Roman" panose="02020603050405020304" pitchFamily="18" charset="0"/>
              </a:rPr>
              <a:t>https://doi.org/10.1145/3173574.3174169</a:t>
            </a:r>
            <a:r>
              <a:rPr lang="en-CA" sz="18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35349643"/>
      </p:ext>
    </p:extLst>
  </p:cSld>
  <p:clrMapOvr>
    <a:masterClrMapping/>
  </p:clrMapOvr>
  <mc:AlternateContent xmlns:mc="http://schemas.openxmlformats.org/markup-compatibility/2006" xmlns:p14="http://schemas.microsoft.com/office/powerpoint/2010/main">
    <mc:Choice Requires="p14">
      <p:transition spd="slow" p14:dur="2000" advTm="2334"/>
    </mc:Choice>
    <mc:Fallback xmlns="">
      <p:transition spd="slow" advTm="233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0197B-41C2-5EBB-370A-39F3C048553B}"/>
              </a:ext>
            </a:extLst>
          </p:cNvPr>
          <p:cNvSpPr txBox="1"/>
          <p:nvPr/>
        </p:nvSpPr>
        <p:spPr>
          <a:xfrm>
            <a:off x="4080064" y="1264925"/>
            <a:ext cx="4031873" cy="2516073"/>
          </a:xfrm>
          <a:prstGeom prst="rect">
            <a:avLst/>
          </a:prstGeom>
          <a:noFill/>
        </p:spPr>
        <p:txBody>
          <a:bodyPr wrap="none" rtlCol="0">
            <a:spAutoFit/>
          </a:bodyPr>
          <a:lstStyle/>
          <a:p>
            <a:pPr algn="ctr">
              <a:lnSpc>
                <a:spcPct val="150000"/>
              </a:lnSpc>
            </a:pPr>
            <a:r>
              <a:rPr lang="en-IN" sz="60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THANK</a:t>
            </a:r>
          </a:p>
          <a:p>
            <a:pPr algn="ctr">
              <a:lnSpc>
                <a:spcPct val="150000"/>
              </a:lnSpc>
            </a:pPr>
            <a:r>
              <a:rPr lang="en-IN" sz="60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YOU</a:t>
            </a:r>
          </a:p>
        </p:txBody>
      </p:sp>
      <p:sp>
        <p:nvSpPr>
          <p:cNvPr id="4" name="Rectangle 3">
            <a:extLst>
              <a:ext uri="{FF2B5EF4-FFF2-40B4-BE49-F238E27FC236}">
                <a16:creationId xmlns:a16="http://schemas.microsoft.com/office/drawing/2014/main" id="{A84E2A76-5F46-1DF5-C775-BE7AD26CC7A6}"/>
              </a:ext>
            </a:extLst>
          </p:cNvPr>
          <p:cNvSpPr/>
          <p:nvPr/>
        </p:nvSpPr>
        <p:spPr>
          <a:xfrm>
            <a:off x="5124450" y="3918300"/>
            <a:ext cx="1943100" cy="526043"/>
          </a:xfrm>
          <a:prstGeom prst="rect">
            <a:avLst/>
          </a:prstGeom>
          <a:gradFill>
            <a:gsLst>
              <a:gs pos="3540">
                <a:srgbClr val="848484"/>
              </a:gs>
              <a:gs pos="55000">
                <a:srgbClr val="6D6D6D"/>
              </a:gs>
              <a:gs pos="100000">
                <a:srgbClr val="848484"/>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hlinkClick r:id="" action="ppaction://hlinkshowjump?jump=nextslide"/>
            <a:extLst>
              <a:ext uri="{FF2B5EF4-FFF2-40B4-BE49-F238E27FC236}">
                <a16:creationId xmlns:a16="http://schemas.microsoft.com/office/drawing/2014/main" id="{AD74708E-9FFB-BE37-F29A-9A27B8184F48}"/>
              </a:ext>
            </a:extLst>
          </p:cNvPr>
          <p:cNvSpPr txBox="1"/>
          <p:nvPr/>
        </p:nvSpPr>
        <p:spPr>
          <a:xfrm>
            <a:off x="5695891" y="4042822"/>
            <a:ext cx="800219" cy="276999"/>
          </a:xfrm>
          <a:prstGeom prst="rect">
            <a:avLst/>
          </a:prstGeom>
          <a:noFill/>
        </p:spPr>
        <p:txBody>
          <a:bodyPr wrap="none" rtlCol="0">
            <a:spAutoFit/>
          </a:bodyPr>
          <a:lstStyle/>
          <a:p>
            <a:pPr algn="ctr"/>
            <a:r>
              <a:rPr lang="en-US"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rPr>
              <a:t>Quit</a:t>
            </a:r>
            <a:endParaRPr lang="en-IN"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endParaRPr>
          </a:p>
        </p:txBody>
      </p:sp>
      <p:sp>
        <p:nvSpPr>
          <p:cNvPr id="14" name="Rectangle 13">
            <a:extLst>
              <a:ext uri="{FF2B5EF4-FFF2-40B4-BE49-F238E27FC236}">
                <a16:creationId xmlns:a16="http://schemas.microsoft.com/office/drawing/2014/main" id="{7037C468-925A-CE3F-51E5-1253CE6A960D}"/>
              </a:ext>
            </a:extLst>
          </p:cNvPr>
          <p:cNvSpPr/>
          <p:nvPr/>
        </p:nvSpPr>
        <p:spPr>
          <a:xfrm>
            <a:off x="5124450" y="4577958"/>
            <a:ext cx="1943100" cy="526043"/>
          </a:xfrm>
          <a:prstGeom prst="rect">
            <a:avLst/>
          </a:prstGeom>
          <a:gradFill>
            <a:gsLst>
              <a:gs pos="3540">
                <a:srgbClr val="848484"/>
              </a:gs>
              <a:gs pos="55000">
                <a:srgbClr val="6D6D6D"/>
              </a:gs>
              <a:gs pos="100000">
                <a:srgbClr val="848484"/>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hlinkClick r:id="" action="ppaction://hlinkshowjump?jump=firstslide"/>
            <a:extLst>
              <a:ext uri="{FF2B5EF4-FFF2-40B4-BE49-F238E27FC236}">
                <a16:creationId xmlns:a16="http://schemas.microsoft.com/office/drawing/2014/main" id="{33B82A55-6BC9-8A6E-2552-4F2BD71DB7CE}"/>
              </a:ext>
            </a:extLst>
          </p:cNvPr>
          <p:cNvSpPr txBox="1"/>
          <p:nvPr/>
        </p:nvSpPr>
        <p:spPr>
          <a:xfrm>
            <a:off x="5465058" y="4702480"/>
            <a:ext cx="1261885" cy="276999"/>
          </a:xfrm>
          <a:prstGeom prst="rect">
            <a:avLst/>
          </a:prstGeom>
          <a:noFill/>
        </p:spPr>
        <p:txBody>
          <a:bodyPr wrap="none" rtlCol="0">
            <a:spAutoFit/>
          </a:bodyPr>
          <a:lstStyle/>
          <a:p>
            <a:pPr algn="ctr"/>
            <a:r>
              <a:rPr lang="en-US"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rPr>
              <a:t>Restart</a:t>
            </a:r>
            <a:endParaRPr lang="en-IN" sz="1200" dirty="0">
              <a:solidFill>
                <a:schemeClr val="bg1">
                  <a:lumMod val="85000"/>
                </a:schemeClr>
              </a:solidFill>
              <a:effectLst>
                <a:outerShdw blurRad="50800" dist="38100" dir="2700000" algn="tl" rotWithShape="0">
                  <a:prstClr val="black">
                    <a:alpha val="40000"/>
                  </a:prstClr>
                </a:outerShdw>
              </a:effectLst>
              <a:latin typeface="Press Start 2P" panose="00000500000000000000" pitchFamily="2" charset="0"/>
            </a:endParaRPr>
          </a:p>
        </p:txBody>
      </p:sp>
      <p:sp>
        <p:nvSpPr>
          <p:cNvPr id="7" name="TextBox 6">
            <a:extLst>
              <a:ext uri="{FF2B5EF4-FFF2-40B4-BE49-F238E27FC236}">
                <a16:creationId xmlns:a16="http://schemas.microsoft.com/office/drawing/2014/main" id="{CAFB8E2C-AED9-28F3-F574-1C0C88B061CF}"/>
              </a:ext>
            </a:extLst>
          </p:cNvPr>
          <p:cNvSpPr txBox="1"/>
          <p:nvPr/>
        </p:nvSpPr>
        <p:spPr>
          <a:xfrm>
            <a:off x="0" y="5938943"/>
            <a:ext cx="12192000" cy="523220"/>
          </a:xfrm>
          <a:prstGeom prst="rect">
            <a:avLst/>
          </a:prstGeom>
          <a:noFill/>
        </p:spPr>
        <p:txBody>
          <a:bodyPr wrap="square" rtlCol="0">
            <a:spAutoFit/>
          </a:bodyPr>
          <a:lstStyle/>
          <a:p>
            <a:pPr marL="180340" lvl="0" indent="-180340" algn="ctr">
              <a:defRPr/>
            </a:pPr>
            <a:r>
              <a:rPr lang="en-CA" sz="1400" dirty="0">
                <a:solidFill>
                  <a:schemeClr val="bg1">
                    <a:lumMod val="95000"/>
                  </a:schemeClr>
                </a:solidFill>
                <a:effectLst>
                  <a:outerShdw blurRad="38100" dist="38100" dir="2700000" algn="tl">
                    <a:srgbClr val="000000">
                      <a:alpha val="43137"/>
                    </a:srgbClr>
                  </a:outerShdw>
                </a:effectLst>
                <a:latin typeface="Press Start 2P" panose="00000500000000000000" pitchFamily="2" charset="0"/>
              </a:rPr>
              <a:t>Few ideas were </a:t>
            </a:r>
          </a:p>
          <a:p>
            <a:pPr marL="180340" lvl="0" indent="-180340" algn="ctr">
              <a:defRPr/>
            </a:pPr>
            <a:r>
              <a:rPr lang="en-CA" sz="1400" dirty="0">
                <a:solidFill>
                  <a:schemeClr val="bg1">
                    <a:lumMod val="95000"/>
                  </a:schemeClr>
                </a:solidFill>
                <a:effectLst>
                  <a:outerShdw blurRad="38100" dist="38100" dir="2700000" algn="tl">
                    <a:srgbClr val="000000">
                      <a:alpha val="43137"/>
                    </a:srgbClr>
                  </a:outerShdw>
                </a:effectLst>
                <a:latin typeface="Press Start 2P" panose="00000500000000000000" pitchFamily="2" charset="0"/>
              </a:rPr>
              <a:t>inspired by Slide Chef.</a:t>
            </a:r>
          </a:p>
        </p:txBody>
      </p:sp>
      <p:pic>
        <p:nvPicPr>
          <p:cNvPr id="8" name="Picture 7" descr="A picture containing container, square&#10;&#10;Description automatically generated">
            <a:extLst>
              <a:ext uri="{FF2B5EF4-FFF2-40B4-BE49-F238E27FC236}">
                <a16:creationId xmlns:a16="http://schemas.microsoft.com/office/drawing/2014/main" id="{4E7BE77A-2DAC-8A6C-0AC0-C7F0B3E99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756" y="7342930"/>
            <a:ext cx="2300287" cy="2300287"/>
          </a:xfrm>
          <a:prstGeom prst="rect">
            <a:avLst/>
          </a:prstGeom>
        </p:spPr>
      </p:pic>
      <p:pic>
        <p:nvPicPr>
          <p:cNvPr id="9" name="Picture 8" descr="A picture containing container, square&#10;&#10;Description automatically generated">
            <a:extLst>
              <a:ext uri="{FF2B5EF4-FFF2-40B4-BE49-F238E27FC236}">
                <a16:creationId xmlns:a16="http://schemas.microsoft.com/office/drawing/2014/main" id="{04E49128-53C1-9612-A3FF-08FE1E815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57" y="6858000"/>
            <a:ext cx="2785217" cy="2785217"/>
          </a:xfrm>
          <a:prstGeom prst="rect">
            <a:avLst/>
          </a:prstGeom>
        </p:spPr>
      </p:pic>
      <p:pic>
        <p:nvPicPr>
          <p:cNvPr id="19" name="Picture 18" descr="A picture containing container, square&#10;&#10;Description automatically generated">
            <a:extLst>
              <a:ext uri="{FF2B5EF4-FFF2-40B4-BE49-F238E27FC236}">
                <a16:creationId xmlns:a16="http://schemas.microsoft.com/office/drawing/2014/main" id="{13D6307F-A35C-7DC4-1FAD-95F7E8EEE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148" y="10279626"/>
            <a:ext cx="1814052" cy="1814052"/>
          </a:xfrm>
          <a:prstGeom prst="rect">
            <a:avLst/>
          </a:prstGeom>
        </p:spPr>
      </p:pic>
      <p:pic>
        <p:nvPicPr>
          <p:cNvPr id="20" name="Picture 19" descr="A picture containing container, square&#10;&#10;Description automatically generated">
            <a:extLst>
              <a:ext uri="{FF2B5EF4-FFF2-40B4-BE49-F238E27FC236}">
                <a16:creationId xmlns:a16="http://schemas.microsoft.com/office/drawing/2014/main" id="{622817AC-E782-63A8-52DB-01BD4CC0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682" y="9643217"/>
            <a:ext cx="1814052" cy="1814052"/>
          </a:xfrm>
          <a:prstGeom prst="rect">
            <a:avLst/>
          </a:prstGeom>
        </p:spPr>
      </p:pic>
      <p:pic>
        <p:nvPicPr>
          <p:cNvPr id="21" name="Picture 20" descr="A picture containing container, square&#10;&#10;Description automatically generated">
            <a:extLst>
              <a:ext uri="{FF2B5EF4-FFF2-40B4-BE49-F238E27FC236}">
                <a16:creationId xmlns:a16="http://schemas.microsoft.com/office/drawing/2014/main" id="{84133ED5-9A19-5695-4D74-2A79FD4DC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250" y="11293472"/>
            <a:ext cx="1300063" cy="1300063"/>
          </a:xfrm>
          <a:prstGeom prst="rect">
            <a:avLst/>
          </a:prstGeom>
        </p:spPr>
      </p:pic>
      <p:pic>
        <p:nvPicPr>
          <p:cNvPr id="22" name="Picture 21" descr="A picture containing container, square&#10;&#10;Description automatically generated">
            <a:extLst>
              <a:ext uri="{FF2B5EF4-FFF2-40B4-BE49-F238E27FC236}">
                <a16:creationId xmlns:a16="http://schemas.microsoft.com/office/drawing/2014/main" id="{C4CDEB7B-3E09-3317-4AC4-AD0031DC5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33" y="11293472"/>
            <a:ext cx="1300063" cy="1300063"/>
          </a:xfrm>
          <a:prstGeom prst="rect">
            <a:avLst/>
          </a:prstGeom>
        </p:spPr>
      </p:pic>
      <p:sp>
        <p:nvSpPr>
          <p:cNvPr id="2" name="TextBox 1">
            <a:extLst>
              <a:ext uri="{FF2B5EF4-FFF2-40B4-BE49-F238E27FC236}">
                <a16:creationId xmlns:a16="http://schemas.microsoft.com/office/drawing/2014/main" id="{AB5F1F19-31B6-0628-152A-D3B8921ADC1E}"/>
              </a:ext>
            </a:extLst>
          </p:cNvPr>
          <p:cNvSpPr txBox="1"/>
          <p:nvPr/>
        </p:nvSpPr>
        <p:spPr>
          <a:xfrm>
            <a:off x="0" y="5416703"/>
            <a:ext cx="12192000" cy="307777"/>
          </a:xfrm>
          <a:prstGeom prst="rect">
            <a:avLst/>
          </a:prstGeom>
          <a:noFill/>
        </p:spPr>
        <p:txBody>
          <a:bodyPr wrap="square" rtlCol="0">
            <a:spAutoFit/>
          </a:bodyPr>
          <a:lstStyle/>
          <a:p>
            <a:pPr marL="180340" lvl="0" indent="-180340" algn="ctr">
              <a:defRPr/>
            </a:pPr>
            <a:r>
              <a:rPr lang="en-CA" sz="1400" dirty="0">
                <a:solidFill>
                  <a:schemeClr val="bg1">
                    <a:lumMod val="95000"/>
                  </a:schemeClr>
                </a:solidFill>
                <a:effectLst>
                  <a:outerShdw blurRad="38100" dist="38100" dir="2700000" algn="tl">
                    <a:srgbClr val="000000">
                      <a:alpha val="43137"/>
                    </a:srgbClr>
                  </a:outerShdw>
                </a:effectLst>
                <a:latin typeface="Press Start 2P" panose="00000500000000000000" pitchFamily="2" charset="0"/>
              </a:rPr>
              <a:t>Muhammad Adil Sameer</a:t>
            </a:r>
          </a:p>
        </p:txBody>
      </p:sp>
    </p:spTree>
    <p:extLst>
      <p:ext uri="{BB962C8B-B14F-4D97-AF65-F5344CB8AC3E}">
        <p14:creationId xmlns:p14="http://schemas.microsoft.com/office/powerpoint/2010/main" val="256624298"/>
      </p:ext>
    </p:extLst>
  </p:cSld>
  <p:clrMapOvr>
    <a:masterClrMapping/>
  </p:clrMapOvr>
  <mc:AlternateContent xmlns:mc="http://schemas.openxmlformats.org/markup-compatibility/2006" xmlns:p14="http://schemas.microsoft.com/office/powerpoint/2010/main">
    <mc:Choice Requires="p14">
      <p:transition spd="slow" p14:dur="2000" advTm="4766"/>
    </mc:Choice>
    <mc:Fallback xmlns="">
      <p:transition spd="slow" advTm="4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11022E-16 -4.44444E-6 L 1.11022E-16 -0.41088 " pathEditMode="relative" rAng="0" ptsTypes="AA">
                                      <p:cBhvr>
                                        <p:cTn id="6" dur="2500" fill="hold"/>
                                        <p:tgtEl>
                                          <p:spTgt spid="8"/>
                                        </p:tgtEl>
                                        <p:attrNameLst>
                                          <p:attrName>ppt_x</p:attrName>
                                          <p:attrName>ppt_y</p:attrName>
                                        </p:attrNameLst>
                                      </p:cBhvr>
                                      <p:rCtr x="0" y="-20556"/>
                                    </p:animMotion>
                                  </p:childTnLst>
                                </p:cTn>
                              </p:par>
                              <p:par>
                                <p:cTn id="7" presetID="64" presetClass="path" presetSubtype="0" accel="50000" decel="50000" fill="hold" nodeType="withEffect">
                                  <p:stCondLst>
                                    <p:cond delay="0"/>
                                  </p:stCondLst>
                                  <p:childTnLst>
                                    <p:animMotion origin="layout" path="M -1.66667E-6 7.40741E-7 L -1.66667E-6 -0.41088 " pathEditMode="relative" rAng="0" ptsTypes="AA">
                                      <p:cBhvr>
                                        <p:cTn id="8" dur="2500" fill="hold"/>
                                        <p:tgtEl>
                                          <p:spTgt spid="9"/>
                                        </p:tgtEl>
                                        <p:attrNameLst>
                                          <p:attrName>ppt_x</p:attrName>
                                          <p:attrName>ppt_y</p:attrName>
                                        </p:attrNameLst>
                                      </p:cBhvr>
                                      <p:rCtr x="0" y="-20556"/>
                                    </p:animMotion>
                                  </p:childTnLst>
                                </p:cTn>
                              </p:par>
                              <p:par>
                                <p:cTn id="9" presetID="64" presetClass="path" presetSubtype="0" accel="50000" decel="50000" fill="hold" nodeType="withEffect">
                                  <p:stCondLst>
                                    <p:cond delay="0"/>
                                  </p:stCondLst>
                                  <p:childTnLst>
                                    <p:animMotion origin="layout" path="M -4.375E-6 1.48148E-6 L -0.00612 -1.175 " pathEditMode="relative" rAng="0" ptsTypes="AA">
                                      <p:cBhvr>
                                        <p:cTn id="10" dur="2500" fill="hold"/>
                                        <p:tgtEl>
                                          <p:spTgt spid="19"/>
                                        </p:tgtEl>
                                        <p:attrNameLst>
                                          <p:attrName>ppt_x</p:attrName>
                                          <p:attrName>ppt_y</p:attrName>
                                        </p:attrNameLst>
                                      </p:cBhvr>
                                      <p:rCtr x="-313" y="-58750"/>
                                    </p:animMotion>
                                  </p:childTnLst>
                                </p:cTn>
                              </p:par>
                              <p:par>
                                <p:cTn id="11" presetID="64" presetClass="path" presetSubtype="0" accel="50000" decel="50000" fill="hold" nodeType="withEffect">
                                  <p:stCondLst>
                                    <p:cond delay="0"/>
                                  </p:stCondLst>
                                  <p:childTnLst>
                                    <p:animMotion origin="layout" path="M 4.375E-6 -4.44444E-6 L -0.00013 -1.06944 " pathEditMode="relative" rAng="0" ptsTypes="AA">
                                      <p:cBhvr>
                                        <p:cTn id="12" dur="2500" fill="hold"/>
                                        <p:tgtEl>
                                          <p:spTgt spid="20"/>
                                        </p:tgtEl>
                                        <p:attrNameLst>
                                          <p:attrName>ppt_x</p:attrName>
                                          <p:attrName>ppt_y</p:attrName>
                                        </p:attrNameLst>
                                      </p:cBhvr>
                                      <p:rCtr x="-13" y="-53472"/>
                                    </p:animMotion>
                                  </p:childTnLst>
                                </p:cTn>
                              </p:par>
                              <p:par>
                                <p:cTn id="13" presetID="64" presetClass="path" presetSubtype="0" accel="50000" decel="50000" fill="hold" nodeType="withEffect">
                                  <p:stCondLst>
                                    <p:cond delay="0"/>
                                  </p:stCondLst>
                                  <p:childTnLst>
                                    <p:animMotion origin="layout" path="M 3.95833E-6 4.81481E-6 L 3.95833E-6 -1.51783 " pathEditMode="relative" rAng="0" ptsTypes="AA">
                                      <p:cBhvr>
                                        <p:cTn id="14" dur="2500" fill="hold"/>
                                        <p:tgtEl>
                                          <p:spTgt spid="21"/>
                                        </p:tgtEl>
                                        <p:attrNameLst>
                                          <p:attrName>ppt_x</p:attrName>
                                          <p:attrName>ppt_y</p:attrName>
                                        </p:attrNameLst>
                                      </p:cBhvr>
                                      <p:rCtr x="0" y="-75903"/>
                                    </p:animMotion>
                                  </p:childTnLst>
                                </p:cTn>
                              </p:par>
                              <p:par>
                                <p:cTn id="15" presetID="64" presetClass="path" presetSubtype="0" accel="50000" decel="50000" fill="hold" nodeType="withEffect">
                                  <p:stCondLst>
                                    <p:cond delay="0"/>
                                  </p:stCondLst>
                                  <p:childTnLst>
                                    <p:animMotion origin="layout" path="M 3.95833E-6 4.81481E-6 L 3.95833E-6 -1.51783 " pathEditMode="relative" rAng="0" ptsTypes="AA">
                                      <p:cBhvr>
                                        <p:cTn id="16" dur="2500" fill="hold"/>
                                        <p:tgtEl>
                                          <p:spTgt spid="22"/>
                                        </p:tgtEl>
                                        <p:attrNameLst>
                                          <p:attrName>ppt_x</p:attrName>
                                          <p:attrName>ppt_y</p:attrName>
                                        </p:attrNameLst>
                                      </p:cBhvr>
                                      <p:rCtr x="0" y="-7590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grpId="0" nodeType="clickEffect">
                                  <p:stCondLst>
                                    <p:cond delay="0"/>
                                  </p:stCondLst>
                                  <p:childTnLst>
                                    <p:animClr clrSpc="rgb" dir="cw">
                                      <p:cBhvr>
                                        <p:cTn id="21" dur="500" fill="hold"/>
                                        <p:tgtEl>
                                          <p:spTgt spid="4"/>
                                        </p:tgtEl>
                                        <p:attrNameLst>
                                          <p:attrName>fillcolor</p:attrName>
                                        </p:attrNameLst>
                                      </p:cBhvr>
                                      <p:to>
                                        <a:srgbClr val="818FC7"/>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par>
                                <p:cTn id="24" presetID="3" presetClass="emph" presetSubtype="2" fill="hold" grpId="0" nodeType="withEffect">
                                  <p:stCondLst>
                                    <p:cond delay="0"/>
                                  </p:stCondLst>
                                  <p:childTnLst>
                                    <p:animClr clrSpc="rgb" dir="cw">
                                      <p:cBhvr override="childStyle">
                                        <p:cTn id="25" dur="500" fill="hold"/>
                                        <p:tgtEl>
                                          <p:spTgt spid="5"/>
                                        </p:tgtEl>
                                        <p:attrNameLst>
                                          <p:attrName>style.color</p:attrName>
                                        </p:attrNameLst>
                                      </p:cBhvr>
                                      <p:to>
                                        <a:srgbClr val="DEE0AF"/>
                                      </p:to>
                                    </p:animClr>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grpId="0" nodeType="clickEffect">
                                  <p:stCondLst>
                                    <p:cond delay="0"/>
                                  </p:stCondLst>
                                  <p:childTnLst>
                                    <p:animClr clrSpc="rgb" dir="cw">
                                      <p:cBhvr>
                                        <p:cTn id="30" dur="500" fill="hold"/>
                                        <p:tgtEl>
                                          <p:spTgt spid="14"/>
                                        </p:tgtEl>
                                        <p:attrNameLst>
                                          <p:attrName>fillcolor</p:attrName>
                                        </p:attrNameLst>
                                      </p:cBhvr>
                                      <p:to>
                                        <a:srgbClr val="818FC7"/>
                                      </p:to>
                                    </p:animClr>
                                    <p:set>
                                      <p:cBhvr>
                                        <p:cTn id="31" dur="500" fill="hold"/>
                                        <p:tgtEl>
                                          <p:spTgt spid="14"/>
                                        </p:tgtEl>
                                        <p:attrNameLst>
                                          <p:attrName>fill.type</p:attrName>
                                        </p:attrNameLst>
                                      </p:cBhvr>
                                      <p:to>
                                        <p:strVal val="solid"/>
                                      </p:to>
                                    </p:set>
                                    <p:set>
                                      <p:cBhvr>
                                        <p:cTn id="32" dur="500" fill="hold"/>
                                        <p:tgtEl>
                                          <p:spTgt spid="14"/>
                                        </p:tgtEl>
                                        <p:attrNameLst>
                                          <p:attrName>fill.on</p:attrName>
                                        </p:attrNameLst>
                                      </p:cBhvr>
                                      <p:to>
                                        <p:strVal val="true"/>
                                      </p:to>
                                    </p:set>
                                  </p:childTnLst>
                                </p:cTn>
                              </p:par>
                              <p:par>
                                <p:cTn id="33" presetID="3" presetClass="emph" presetSubtype="2" fill="hold" grpId="0" nodeType="withEffect">
                                  <p:stCondLst>
                                    <p:cond delay="0"/>
                                  </p:stCondLst>
                                  <p:childTnLst>
                                    <p:animClr clrSpc="rgb" dir="cw">
                                      <p:cBhvr override="childStyle">
                                        <p:cTn id="34" dur="500" fill="hold"/>
                                        <p:tgtEl>
                                          <p:spTgt spid="18"/>
                                        </p:tgtEl>
                                        <p:attrNameLst>
                                          <p:attrName>style.color</p:attrName>
                                        </p:attrNameLst>
                                      </p:cBhvr>
                                      <p:to>
                                        <a:srgbClr val="DEE0AF"/>
                                      </p:to>
                                    </p:animClr>
                                  </p:childTnLst>
                                </p:cTn>
                              </p:par>
                            </p:childTnLst>
                          </p:cTn>
                        </p:par>
                      </p:childTnLst>
                    </p:cTn>
                  </p:par>
                </p:childTnLst>
              </p:cTn>
              <p:nextCondLst>
                <p:cond evt="onClick" delay="0">
                  <p:tgtEl>
                    <p:spTgt spid="14"/>
                  </p:tgtEl>
                </p:cond>
              </p:nextCondLst>
            </p:seq>
          </p:childTnLst>
        </p:cTn>
      </p:par>
    </p:tnLst>
    <p:bldLst>
      <p:bldP spid="4" grpId="0" animBg="1"/>
      <p:bldP spid="5" grpId="0"/>
      <p:bldP spid="14"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C02611-83DB-EA49-1D12-9845FDF925E6}"/>
              </a:ext>
            </a:extLst>
          </p:cNvPr>
          <p:cNvSpPr/>
          <p:nvPr/>
        </p:nvSpPr>
        <p:spPr>
          <a:xfrm>
            <a:off x="2133600" y="4130674"/>
            <a:ext cx="7924800"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3437AA9A-B37D-664F-85B5-C2164CE449F1}"/>
              </a:ext>
            </a:extLst>
          </p:cNvPr>
          <p:cNvSpPr/>
          <p:nvPr/>
        </p:nvSpPr>
        <p:spPr>
          <a:xfrm>
            <a:off x="2133600" y="4130674"/>
            <a:ext cx="3962400"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46EC6618-2A84-1165-6D84-CD72B5344D3E}"/>
              </a:ext>
            </a:extLst>
          </p:cNvPr>
          <p:cNvSpPr/>
          <p:nvPr/>
        </p:nvSpPr>
        <p:spPr>
          <a:xfrm>
            <a:off x="2095500" y="4095750"/>
            <a:ext cx="8001000" cy="238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D998F881-BC7B-9081-E3CD-021E070DF17C}"/>
              </a:ext>
            </a:extLst>
          </p:cNvPr>
          <p:cNvSpPr/>
          <p:nvPr/>
        </p:nvSpPr>
        <p:spPr>
          <a:xfrm>
            <a:off x="2133600" y="4130675"/>
            <a:ext cx="1504950"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2CE7B398-5DA4-CE5E-EDCF-B8D1FC3E38FC}"/>
              </a:ext>
            </a:extLst>
          </p:cNvPr>
          <p:cNvSpPr txBox="1"/>
          <p:nvPr/>
        </p:nvSpPr>
        <p:spPr>
          <a:xfrm>
            <a:off x="4964921" y="4817097"/>
            <a:ext cx="2262158" cy="369332"/>
          </a:xfrm>
          <a:prstGeom prst="rect">
            <a:avLst/>
          </a:prstGeom>
          <a:noFill/>
        </p:spPr>
        <p:txBody>
          <a:bodyPr wrap="none" rtlCol="0">
            <a:spAutoFit/>
          </a:bodyPr>
          <a:lstStyle/>
          <a:p>
            <a:r>
              <a:rPr lang="en-IN" dirty="0">
                <a:solidFill>
                  <a:schemeClr val="bg1">
                    <a:lumMod val="85000"/>
                  </a:schemeClr>
                </a:solidFill>
                <a:latin typeface="Press Start 2P" panose="00000500000000000000" pitchFamily="2" charset="0"/>
              </a:rPr>
              <a:t>Loading……</a:t>
            </a:r>
          </a:p>
        </p:txBody>
      </p:sp>
      <p:sp>
        <p:nvSpPr>
          <p:cNvPr id="2" name="TextBox 1">
            <a:extLst>
              <a:ext uri="{FF2B5EF4-FFF2-40B4-BE49-F238E27FC236}">
                <a16:creationId xmlns:a16="http://schemas.microsoft.com/office/drawing/2014/main" id="{3D9189E7-AA58-7A86-5CF8-AA6568248A93}"/>
              </a:ext>
            </a:extLst>
          </p:cNvPr>
          <p:cNvSpPr txBox="1"/>
          <p:nvPr/>
        </p:nvSpPr>
        <p:spPr>
          <a:xfrm>
            <a:off x="2303192" y="1211407"/>
            <a:ext cx="7585616" cy="1785104"/>
          </a:xfrm>
          <a:prstGeom prst="rect">
            <a:avLst/>
          </a:prstGeom>
          <a:noFill/>
        </p:spPr>
        <p:txBody>
          <a:bodyPr wrap="square" rtlCol="0">
            <a:spAutoFit/>
          </a:bodyPr>
          <a:lstStyle/>
          <a:p>
            <a:pPr algn="ctr">
              <a:lnSpc>
                <a:spcPct val="200000"/>
              </a:lnSpc>
            </a:pPr>
            <a:r>
              <a:rPr lang="en-CA" sz="20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Mining and Crafting Interest: How Minecraft Motivates Girls to Engineering </a:t>
            </a:r>
          </a:p>
        </p:txBody>
      </p:sp>
    </p:spTree>
    <p:extLst>
      <p:ext uri="{BB962C8B-B14F-4D97-AF65-F5344CB8AC3E}">
        <p14:creationId xmlns:p14="http://schemas.microsoft.com/office/powerpoint/2010/main" val="1636383985"/>
      </p:ext>
    </p:extLst>
  </p:cSld>
  <p:clrMapOvr>
    <a:masterClrMapping/>
  </p:clrMapOvr>
  <mc:AlternateContent xmlns:mc="http://schemas.openxmlformats.org/markup-compatibility/2006" xmlns:p14="http://schemas.microsoft.com/office/powerpoint/2010/main">
    <mc:Choice Requires="p14">
      <p:transition spd="slow" p14:dur="2000" advTm="5766"/>
    </mc:Choice>
    <mc:Fallback xmlns="">
      <p:transition spd="slow" advTm="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grpId="0" nodeType="after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ppt_w/2"/>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childTnLst>
                                </p:cTn>
                              </p:par>
                            </p:childTnLst>
                          </p:cTn>
                        </p:par>
                        <p:par>
                          <p:cTn id="18" fill="hold">
                            <p:stCondLst>
                              <p:cond delay="1250"/>
                            </p:stCondLst>
                            <p:childTnLst>
                              <p:par>
                                <p:cTn id="19" presetID="17"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ppt_w/2"/>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uy Minecraft: Java &amp; Bedrock Edition for PC - Microsoft Store en-HU">
            <a:extLst>
              <a:ext uri="{FF2B5EF4-FFF2-40B4-BE49-F238E27FC236}">
                <a16:creationId xmlns:a16="http://schemas.microsoft.com/office/drawing/2014/main" id="{9EDD0D2C-069A-0D0B-D813-45FA200D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ontainer, square&#10;&#10;Description automatically generated">
            <a:extLst>
              <a:ext uri="{FF2B5EF4-FFF2-40B4-BE49-F238E27FC236}">
                <a16:creationId xmlns:a16="http://schemas.microsoft.com/office/drawing/2014/main" id="{0CA9B3DD-F12B-C134-9F0D-B8B2DE7215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 y="7604188"/>
            <a:ext cx="2300287" cy="2300287"/>
          </a:xfrm>
          <a:prstGeom prst="rect">
            <a:avLst/>
          </a:prstGeom>
        </p:spPr>
      </p:pic>
      <p:grpSp>
        <p:nvGrpSpPr>
          <p:cNvPr id="2" name="Group 1">
            <a:extLst>
              <a:ext uri="{FF2B5EF4-FFF2-40B4-BE49-F238E27FC236}">
                <a16:creationId xmlns:a16="http://schemas.microsoft.com/office/drawing/2014/main" id="{13CBB76E-B2EA-1FD0-CDC5-F2B14ADD5605}"/>
              </a:ext>
            </a:extLst>
          </p:cNvPr>
          <p:cNvGrpSpPr/>
          <p:nvPr/>
        </p:nvGrpSpPr>
        <p:grpSpPr>
          <a:xfrm>
            <a:off x="2085533" y="1881353"/>
            <a:ext cx="8020932" cy="1901768"/>
            <a:chOff x="2007972" y="1942646"/>
            <a:chExt cx="8020932" cy="1901768"/>
          </a:xfrm>
        </p:grpSpPr>
        <p:sp>
          <p:nvSpPr>
            <p:cNvPr id="19" name="Rectangle: Rounded Corners 18">
              <a:extLst>
                <a:ext uri="{FF2B5EF4-FFF2-40B4-BE49-F238E27FC236}">
                  <a16:creationId xmlns:a16="http://schemas.microsoft.com/office/drawing/2014/main" id="{A348E24C-F061-3415-5661-E3FE01782E18}"/>
                </a:ext>
              </a:extLst>
            </p:cNvPr>
            <p:cNvSpPr/>
            <p:nvPr/>
          </p:nvSpPr>
          <p:spPr>
            <a:xfrm>
              <a:off x="2007972" y="1942646"/>
              <a:ext cx="8020932" cy="1901768"/>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6E2B70BC-62D1-9E3A-E13F-066CFC9C8EF6}"/>
                </a:ext>
              </a:extLst>
            </p:cNvPr>
            <p:cNvSpPr txBox="1"/>
            <p:nvPr/>
          </p:nvSpPr>
          <p:spPr>
            <a:xfrm>
              <a:off x="2509416" y="2332392"/>
              <a:ext cx="7018042" cy="1131079"/>
            </a:xfrm>
            <a:prstGeom prst="rect">
              <a:avLst/>
            </a:prstGeom>
            <a:noFill/>
          </p:spPr>
          <p:txBody>
            <a:bodyPr wrap="square" rtlCol="0">
              <a:spAutoFit/>
            </a:bodyPr>
            <a:lstStyle/>
            <a:p>
              <a:pPr algn="ctr">
                <a:lnSpc>
                  <a:spcPct val="150000"/>
                </a:lnSpc>
              </a:pPr>
              <a:r>
                <a:rPr lang="en-US"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In 2009, Markus "Notch" Persson made a unique game where players could place independent blocks to build exciting things 			(</a:t>
              </a:r>
              <a:r>
                <a:rPr lang="en-US" sz="12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Nebel</a:t>
              </a:r>
              <a:r>
                <a:rPr lang="en-US"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et al. 356). </a:t>
              </a:r>
              <a:endParaRPr lang="en-IN"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endParaRPr>
            </a:p>
          </p:txBody>
        </p:sp>
      </p:grpSp>
      <p:pic>
        <p:nvPicPr>
          <p:cNvPr id="18" name="Picture 17" descr="A picture containing container, square&#10;&#10;Description automatically generated">
            <a:extLst>
              <a:ext uri="{FF2B5EF4-FFF2-40B4-BE49-F238E27FC236}">
                <a16:creationId xmlns:a16="http://schemas.microsoft.com/office/drawing/2014/main" id="{DBF7DE53-7BF3-DC64-C294-DEF9C978B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856" y="7604188"/>
            <a:ext cx="2300287" cy="2300287"/>
          </a:xfrm>
          <a:prstGeom prst="rect">
            <a:avLst/>
          </a:prstGeom>
        </p:spPr>
      </p:pic>
      <p:pic>
        <p:nvPicPr>
          <p:cNvPr id="11" name="Picture 10" descr="A picture containing container, square&#10;&#10;Description automatically generated">
            <a:extLst>
              <a:ext uri="{FF2B5EF4-FFF2-40B4-BE49-F238E27FC236}">
                <a16:creationId xmlns:a16="http://schemas.microsoft.com/office/drawing/2014/main" id="{E97821B8-3941-4038-4A0C-E564E942B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061" y="7604188"/>
            <a:ext cx="2300287" cy="2300287"/>
          </a:xfrm>
          <a:prstGeom prst="rect">
            <a:avLst/>
          </a:prstGeom>
        </p:spPr>
      </p:pic>
      <p:pic>
        <p:nvPicPr>
          <p:cNvPr id="4" name="Picture 3" descr="A picture containing text, indoor, music, synthesizer&#10;&#10;Description automatically generated">
            <a:extLst>
              <a:ext uri="{FF2B5EF4-FFF2-40B4-BE49-F238E27FC236}">
                <a16:creationId xmlns:a16="http://schemas.microsoft.com/office/drawing/2014/main" id="{AFBCB244-143C-5E20-A246-791614FB9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535" y="-255646"/>
            <a:ext cx="5852928" cy="3292579"/>
          </a:xfrm>
          <a:prstGeom prst="rect">
            <a:avLst/>
          </a:prstGeom>
        </p:spPr>
      </p:pic>
      <p:pic>
        <p:nvPicPr>
          <p:cNvPr id="13318" name="Picture 6" descr="Minecraft Cake Ideas">
            <a:extLst>
              <a:ext uri="{FF2B5EF4-FFF2-40B4-BE49-F238E27FC236}">
                <a16:creationId xmlns:a16="http://schemas.microsoft.com/office/drawing/2014/main" id="{CE09CCDA-0162-F961-D523-A5D5FB693E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5510" y="8315059"/>
            <a:ext cx="1798394" cy="3178831"/>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45 best Minecraft house ideas and designs for 1.20 | Rock Paper Shotgun">
            <a:extLst>
              <a:ext uri="{FF2B5EF4-FFF2-40B4-BE49-F238E27FC236}">
                <a16:creationId xmlns:a16="http://schemas.microsoft.com/office/drawing/2014/main" id="{F27359A7-8774-54C0-ED73-10E5F8CD2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0429" y="8454294"/>
            <a:ext cx="4433452" cy="24938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0902728"/>
      </p:ext>
    </p:extLst>
  </p:cSld>
  <p:clrMapOvr>
    <a:masterClrMapping/>
  </p:clrMapOvr>
  <mc:AlternateContent xmlns:mc="http://schemas.openxmlformats.org/markup-compatibility/2006" xmlns:p14="http://schemas.microsoft.com/office/powerpoint/2010/main">
    <mc:Choice Requires="p14">
      <p:transition p14:dur="0" advTm="12765"/>
    </mc:Choice>
    <mc:Fallback xmlns="">
      <p:transition advTm="1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4.58333E-6 1.11111E-6 L -4.58333E-6 -0.4956 " pathEditMode="relative" rAng="0" ptsTypes="AA">
                                      <p:cBhvr>
                                        <p:cTn id="6" dur="2000" fill="hold"/>
                                        <p:tgtEl>
                                          <p:spTgt spid="13"/>
                                        </p:tgtEl>
                                        <p:attrNameLst>
                                          <p:attrName>ppt_x</p:attrName>
                                          <p:attrName>ppt_y</p:attrName>
                                        </p:attrNameLst>
                                      </p:cBhvr>
                                      <p:rCtr x="0" y="-24792"/>
                                    </p:animMotion>
                                  </p:childTnLst>
                                </p:cTn>
                              </p:par>
                              <p:par>
                                <p:cTn id="7" presetID="64" presetClass="path" presetSubtype="0" accel="50000" decel="50000" fill="hold" nodeType="withEffect">
                                  <p:stCondLst>
                                    <p:cond delay="0"/>
                                  </p:stCondLst>
                                  <p:childTnLst>
                                    <p:animMotion origin="layout" path="M 2.08333E-7 1.11111E-6 L 2.08333E-7 -0.41088 " pathEditMode="relative" rAng="0" ptsTypes="AA">
                                      <p:cBhvr>
                                        <p:cTn id="8" dur="2500" fill="hold"/>
                                        <p:tgtEl>
                                          <p:spTgt spid="18"/>
                                        </p:tgtEl>
                                        <p:attrNameLst>
                                          <p:attrName>ppt_x</p:attrName>
                                          <p:attrName>ppt_y</p:attrName>
                                        </p:attrNameLst>
                                      </p:cBhvr>
                                      <p:rCtr x="0" y="-20556"/>
                                    </p:animMotion>
                                  </p:childTnLst>
                                </p:cTn>
                              </p:par>
                              <p:par>
                                <p:cTn id="9" presetID="64" presetClass="path" presetSubtype="0" accel="50000" decel="50000" fill="hold" nodeType="withEffect">
                                  <p:stCondLst>
                                    <p:cond delay="0"/>
                                  </p:stCondLst>
                                  <p:childTnLst>
                                    <p:animMotion origin="layout" path="M -4.58333E-6 1.11111E-6 L -4.58333E-6 -0.4956 " pathEditMode="relative" rAng="0" ptsTypes="AA">
                                      <p:cBhvr>
                                        <p:cTn id="10" dur="2000" fill="hold"/>
                                        <p:tgtEl>
                                          <p:spTgt spid="11"/>
                                        </p:tgtEl>
                                        <p:attrNameLst>
                                          <p:attrName>ppt_x</p:attrName>
                                          <p:attrName>ppt_y</p:attrName>
                                        </p:attrNameLst>
                                      </p:cBhvr>
                                      <p:rCtr x="0" y="-2479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45833E-6 -0.15463 L -1.45833E-6 -0.64815 " pathEditMode="relative" rAng="0" ptsTypes="AA">
                                      <p:cBhvr>
                                        <p:cTn id="14" dur="2000" fill="hold"/>
                                        <p:tgtEl>
                                          <p:spTgt spid="13318"/>
                                        </p:tgtEl>
                                        <p:attrNameLst>
                                          <p:attrName>ppt_x</p:attrName>
                                          <p:attrName>ppt_y</p:attrName>
                                        </p:attrNameLst>
                                      </p:cBhvr>
                                      <p:rCtr x="0" y="-2467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615 -0.04352 L 0.01615 -0.64375 " pathEditMode="relative" rAng="0" ptsTypes="AA">
                                      <p:cBhvr>
                                        <p:cTn id="18" dur="2000" fill="hold"/>
                                        <p:tgtEl>
                                          <p:spTgt spid="13320"/>
                                        </p:tgtEl>
                                        <p:attrNameLst>
                                          <p:attrName>ppt_x</p:attrName>
                                          <p:attrName>ppt_y</p:attrName>
                                        </p:attrNameLst>
                                      </p:cBhvr>
                                      <p:rCtr x="0" y="-3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FA4509-6CFC-251C-260B-7384F2EFB253}"/>
              </a:ext>
            </a:extLst>
          </p:cNvPr>
          <p:cNvSpPr/>
          <p:nvPr/>
        </p:nvSpPr>
        <p:spPr>
          <a:xfrm>
            <a:off x="309333" y="355144"/>
            <a:ext cx="11548613" cy="6124411"/>
          </a:xfrm>
          <a:prstGeom prst="roundRect">
            <a:avLst>
              <a:gd name="adj" fmla="val 0"/>
            </a:avLst>
          </a:prstGeom>
          <a:noFill/>
          <a:ln w="38100">
            <a:gradFill flip="none" rotWithShape="1">
              <a:gsLst>
                <a:gs pos="0">
                  <a:schemeClr val="tx1">
                    <a:lumMod val="95000"/>
                    <a:lumOff val="5000"/>
                  </a:schemeClr>
                </a:gs>
                <a:gs pos="50000">
                  <a:schemeClr val="tx1">
                    <a:lumMod val="75000"/>
                    <a:lumOff val="25000"/>
                  </a:schemeClr>
                </a:gs>
                <a:gs pos="100000">
                  <a:schemeClr val="tx1">
                    <a:lumMod val="95000"/>
                    <a:lumOff val="5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Rounded Corners 2">
            <a:extLst>
              <a:ext uri="{FF2B5EF4-FFF2-40B4-BE49-F238E27FC236}">
                <a16:creationId xmlns:a16="http://schemas.microsoft.com/office/drawing/2014/main" id="{269CC523-7813-07EC-9712-DDBCDE243DE3}"/>
              </a:ext>
            </a:extLst>
          </p:cNvPr>
          <p:cNvSpPr/>
          <p:nvPr/>
        </p:nvSpPr>
        <p:spPr>
          <a:xfrm>
            <a:off x="334054" y="378444"/>
            <a:ext cx="11523892" cy="6101111"/>
          </a:xfrm>
          <a:prstGeom prst="roundRect">
            <a:avLst>
              <a:gd name="adj" fmla="val 0"/>
            </a:avLst>
          </a:prstGeom>
          <a:gradFill>
            <a:gsLst>
              <a:gs pos="0">
                <a:srgbClr val="848484"/>
              </a:gs>
              <a:gs pos="55000">
                <a:srgbClr val="6D6D6D"/>
              </a:gs>
              <a:gs pos="100000">
                <a:srgbClr val="848484"/>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Placeholder 14" descr="A screenshot of a video game&#10;&#10;Description automatically generated">
            <a:extLst>
              <a:ext uri="{FF2B5EF4-FFF2-40B4-BE49-F238E27FC236}">
                <a16:creationId xmlns:a16="http://schemas.microsoft.com/office/drawing/2014/main" id="{BA9A622E-7F56-BC15-8450-D1D11D7FB00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2" r="1602"/>
          <a:stretch>
            <a:fillRect/>
          </a:stretch>
        </p:blipFill>
        <p:spPr>
          <a:xfrm>
            <a:off x="8391" y="-2"/>
            <a:ext cx="12183609" cy="6858001"/>
          </a:xfrm>
        </p:spPr>
      </p:pic>
      <p:grpSp>
        <p:nvGrpSpPr>
          <p:cNvPr id="7" name="Group 6">
            <a:extLst>
              <a:ext uri="{FF2B5EF4-FFF2-40B4-BE49-F238E27FC236}">
                <a16:creationId xmlns:a16="http://schemas.microsoft.com/office/drawing/2014/main" id="{876D7FCB-CA60-ED86-B46C-9E949AB64228}"/>
              </a:ext>
            </a:extLst>
          </p:cNvPr>
          <p:cNvGrpSpPr/>
          <p:nvPr/>
        </p:nvGrpSpPr>
        <p:grpSpPr>
          <a:xfrm>
            <a:off x="2007972" y="1942646"/>
            <a:ext cx="8020932" cy="1901768"/>
            <a:chOff x="2007972" y="1942646"/>
            <a:chExt cx="8020932" cy="1901768"/>
          </a:xfrm>
        </p:grpSpPr>
        <p:sp>
          <p:nvSpPr>
            <p:cNvPr id="8" name="Rectangle: Rounded Corners 18">
              <a:extLst>
                <a:ext uri="{FF2B5EF4-FFF2-40B4-BE49-F238E27FC236}">
                  <a16:creationId xmlns:a16="http://schemas.microsoft.com/office/drawing/2014/main" id="{2E97589E-3E41-8DB4-A9CB-A71FEBBAB257}"/>
                </a:ext>
              </a:extLst>
            </p:cNvPr>
            <p:cNvSpPr/>
            <p:nvPr/>
          </p:nvSpPr>
          <p:spPr>
            <a:xfrm>
              <a:off x="2007972" y="1942646"/>
              <a:ext cx="8020932" cy="1901768"/>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2509416" y="2315140"/>
              <a:ext cx="7018042" cy="1131079"/>
            </a:xfrm>
            <a:prstGeom prst="rect">
              <a:avLst/>
            </a:prstGeom>
            <a:noFill/>
          </p:spPr>
          <p:txBody>
            <a:bodyPr wrap="square" rtlCol="0">
              <a:spAutoFit/>
            </a:bodyPr>
            <a:lstStyle/>
            <a:p>
              <a:pPr algn="ctr">
                <a:lnSpc>
                  <a:spcPct val="150000"/>
                </a:lnSpc>
              </a:pPr>
              <a:r>
                <a:rPr lang="en-US"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How can Minecraft, with its interactive problem-solving elements, be used in high school settings to foster an interest in girls in pursuing engineering as a career?</a:t>
              </a:r>
              <a:endParaRPr lang="en-IN"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endParaRPr>
            </a:p>
          </p:txBody>
        </p:sp>
      </p:grpSp>
      <p:grpSp>
        <p:nvGrpSpPr>
          <p:cNvPr id="13" name="Group 12">
            <a:extLst>
              <a:ext uri="{FF2B5EF4-FFF2-40B4-BE49-F238E27FC236}">
                <a16:creationId xmlns:a16="http://schemas.microsoft.com/office/drawing/2014/main" id="{F31E808D-D4FA-8C81-5CD2-EBA9828D1345}"/>
              </a:ext>
            </a:extLst>
          </p:cNvPr>
          <p:cNvGrpSpPr/>
          <p:nvPr/>
        </p:nvGrpSpPr>
        <p:grpSpPr>
          <a:xfrm>
            <a:off x="3976777" y="871433"/>
            <a:ext cx="4198356" cy="733634"/>
            <a:chOff x="3976777" y="871433"/>
            <a:chExt cx="4198356"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976777" y="871433"/>
              <a:ext cx="4198356"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4041595" y="1053584"/>
              <a:ext cx="4108817"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Research Question</a:t>
              </a:r>
            </a:p>
          </p:txBody>
        </p:sp>
      </p:grpSp>
      <mc:AlternateContent xmlns:mc="http://schemas.openxmlformats.org/markup-compatibility/2006">
        <mc:Choice xmlns:am3d="http://schemas.microsoft.com/office/drawing/2017/model3d" Requires="am3d">
          <p:graphicFrame>
            <p:nvGraphicFramePr>
              <p:cNvPr id="19" name="3D Model 18" descr="Floating Island">
                <a:extLst>
                  <a:ext uri="{FF2B5EF4-FFF2-40B4-BE49-F238E27FC236}">
                    <a16:creationId xmlns:a16="http://schemas.microsoft.com/office/drawing/2014/main" id="{A2DFB9D4-5448-5CA3-9B65-D6BE8516E876}"/>
                  </a:ext>
                </a:extLst>
              </p:cNvPr>
              <p:cNvGraphicFramePr>
                <a:graphicFrameLocks noChangeAspect="1"/>
              </p:cNvGraphicFramePr>
              <p:nvPr>
                <p:extLst>
                  <p:ext uri="{D42A27DB-BD31-4B8C-83A1-F6EECF244321}">
                    <p14:modId xmlns:p14="http://schemas.microsoft.com/office/powerpoint/2010/main" val="1404251969"/>
                  </p:ext>
                </p:extLst>
              </p:nvPr>
            </p:nvGraphicFramePr>
            <p:xfrm>
              <a:off x="10051117" y="2222058"/>
              <a:ext cx="1884675" cy="4825163"/>
            </p:xfrm>
            <a:graphic>
              <a:graphicData uri="http://schemas.microsoft.com/office/drawing/2017/model3d">
                <am3d:model3d r:embed="rId4">
                  <am3d:spPr>
                    <a:xfrm>
                      <a:off x="0" y="0"/>
                      <a:ext cx="1884675" cy="4825163"/>
                    </a:xfrm>
                    <a:prstGeom prst="rect">
                      <a:avLst/>
                    </a:prstGeom>
                  </am3d:spPr>
                  <am3d:camera>
                    <am3d:pos x="0" y="0" z="51312619"/>
                    <am3d:up dx="0" dy="36000000" dz="0"/>
                    <am3d:lookAt x="0" y="0" z="0"/>
                    <am3d:perspective fov="2700000"/>
                  </am3d:camera>
                  <am3d:trans>
                    <am3d:meterPerModelUnit n="18181" d="1000000"/>
                    <am3d:preTrans dx="-103164" dy="0" dz="327320"/>
                    <am3d:scale>
                      <am3d:sx n="1000000" d="1000000"/>
                      <am3d:sy n="1000000" d="1000000"/>
                      <am3d:sz n="1000000" d="1000000"/>
                    </am3d:scale>
                    <am3d:rot ax="2475777" ay="-1289532" az="-1069203"/>
                    <am3d:postTrans dx="0" dy="0" dz="0"/>
                  </am3d:trans>
                  <am3d:raster rName="Office3DRenderer" rVer="16.0.8326">
                    <am3d:blip r:embed="rId5"/>
                  </am3d:raster>
                  <am3d:objViewport viewportSz="55750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Floating Island">
                <a:extLst>
                  <a:ext uri="{FF2B5EF4-FFF2-40B4-BE49-F238E27FC236}">
                    <a16:creationId xmlns:a16="http://schemas.microsoft.com/office/drawing/2014/main" id="{A2DFB9D4-5448-5CA3-9B65-D6BE8516E876}"/>
                  </a:ext>
                </a:extLst>
              </p:cNvPr>
              <p:cNvPicPr>
                <a:picLocks noGrp="1" noRot="1" noChangeAspect="1" noMove="1" noResize="1" noEditPoints="1" noAdjustHandles="1" noChangeArrowheads="1" noChangeShapeType="1" noCrop="1"/>
              </p:cNvPicPr>
              <p:nvPr/>
            </p:nvPicPr>
            <p:blipFill>
              <a:blip r:embed="rId5"/>
              <a:stretch>
                <a:fillRect/>
              </a:stretch>
            </p:blipFill>
            <p:spPr>
              <a:xfrm>
                <a:off x="10051117" y="2222058"/>
                <a:ext cx="1884675" cy="482516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Jungle Temple">
                <a:extLst>
                  <a:ext uri="{FF2B5EF4-FFF2-40B4-BE49-F238E27FC236}">
                    <a16:creationId xmlns:a16="http://schemas.microsoft.com/office/drawing/2014/main" id="{07A60EF2-8ED5-F425-6DDF-90A04C06904F}"/>
                  </a:ext>
                </a:extLst>
              </p:cNvPr>
              <p:cNvGraphicFramePr>
                <a:graphicFrameLocks noChangeAspect="1"/>
              </p:cNvGraphicFramePr>
              <p:nvPr>
                <p:extLst>
                  <p:ext uri="{D42A27DB-BD31-4B8C-83A1-F6EECF244321}">
                    <p14:modId xmlns:p14="http://schemas.microsoft.com/office/powerpoint/2010/main" val="2993674066"/>
                  </p:ext>
                </p:extLst>
              </p:nvPr>
            </p:nvGraphicFramePr>
            <p:xfrm>
              <a:off x="-24721" y="3341321"/>
              <a:ext cx="2921909" cy="3327456"/>
            </p:xfrm>
            <a:graphic>
              <a:graphicData uri="http://schemas.microsoft.com/office/drawing/2017/model3d">
                <am3d:model3d r:embed="rId6">
                  <am3d:spPr>
                    <a:xfrm>
                      <a:off x="0" y="0"/>
                      <a:ext cx="2921909" cy="3327456"/>
                    </a:xfrm>
                    <a:prstGeom prst="rect">
                      <a:avLst/>
                    </a:prstGeom>
                  </am3d:spPr>
                  <am3d:camera>
                    <am3d:pos x="0" y="0" z="71519820"/>
                    <am3d:up dx="0" dy="36000000" dz="0"/>
                    <am3d:lookAt x="0" y="0" z="0"/>
                    <am3d:perspective fov="2700000"/>
                  </am3d:camera>
                  <am3d:trans>
                    <am3d:meterPerModelUnit n="37037" d="1000000"/>
                    <am3d:preTrans dx="-666666" dy="-266666" dz="-656656"/>
                    <am3d:scale>
                      <am3d:sx n="1000000" d="1000000"/>
                      <am3d:sy n="1000000" d="1000000"/>
                      <am3d:sz n="1000000" d="1000000"/>
                    </am3d:scale>
                    <am3d:rot ax="2210693" ay="1041629" az="756170"/>
                    <am3d:postTrans dx="0" dy="0" dz="0"/>
                  </am3d:trans>
                  <am3d:raster rName="Office3DRenderer" rVer="16.0.8326">
                    <am3d:blip r:embed="rId7"/>
                  </am3d:raster>
                  <am3d:objViewport viewportSz="36925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Jungle Temple">
                <a:extLst>
                  <a:ext uri="{FF2B5EF4-FFF2-40B4-BE49-F238E27FC236}">
                    <a16:creationId xmlns:a16="http://schemas.microsoft.com/office/drawing/2014/main" id="{07A60EF2-8ED5-F425-6DDF-90A04C06904F}"/>
                  </a:ext>
                </a:extLst>
              </p:cNvPr>
              <p:cNvPicPr>
                <a:picLocks noGrp="1" noRot="1" noChangeAspect="1" noMove="1" noResize="1" noEditPoints="1" noAdjustHandles="1" noChangeArrowheads="1" noChangeShapeType="1" noCrop="1"/>
              </p:cNvPicPr>
              <p:nvPr/>
            </p:nvPicPr>
            <p:blipFill>
              <a:blip r:embed="rId7"/>
              <a:stretch>
                <a:fillRect/>
              </a:stretch>
            </p:blipFill>
            <p:spPr>
              <a:xfrm>
                <a:off x="-24721" y="3341321"/>
                <a:ext cx="2921909" cy="3327456"/>
              </a:xfrm>
              <a:prstGeom prst="rect">
                <a:avLst/>
              </a:prstGeom>
            </p:spPr>
          </p:pic>
        </mc:Fallback>
      </mc:AlternateContent>
    </p:spTree>
    <p:extLst>
      <p:ext uri="{BB962C8B-B14F-4D97-AF65-F5344CB8AC3E}">
        <p14:creationId xmlns:p14="http://schemas.microsoft.com/office/powerpoint/2010/main" val="3341294243"/>
      </p:ext>
    </p:extLst>
  </p:cSld>
  <p:clrMapOvr>
    <a:masterClrMapping/>
  </p:clrMapOvr>
  <mc:AlternateContent xmlns:mc="http://schemas.openxmlformats.org/markup-compatibility/2006" xmlns:p14="http://schemas.microsoft.com/office/powerpoint/2010/main">
    <mc:Choice Requires="p14">
      <p:transition p14:dur="0" advTm="14898"/>
    </mc:Choice>
    <mc:Fallback xmlns="">
      <p:transition advTm="1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49B382-9403-9D6A-7470-F902BDE0394E}"/>
              </a:ext>
            </a:extLst>
          </p:cNvPr>
          <p:cNvSpPr>
            <a:spLocks noGrp="1"/>
          </p:cNvSpPr>
          <p:nvPr>
            <p:ph type="pic" sz="quarter" idx="10"/>
          </p:nvPr>
        </p:nvSpPr>
        <p:spPr/>
        <p:txBody>
          <a:bodyPr/>
          <a:lstStyle/>
          <a:p>
            <a:endParaRPr lang="en-US"/>
          </a:p>
        </p:txBody>
      </p:sp>
      <p:sp>
        <p:nvSpPr>
          <p:cNvPr id="2" name="Rectangle: Rounded Corners 1">
            <a:extLst>
              <a:ext uri="{FF2B5EF4-FFF2-40B4-BE49-F238E27FC236}">
                <a16:creationId xmlns:a16="http://schemas.microsoft.com/office/drawing/2014/main" id="{86FA4509-6CFC-251C-260B-7384F2EFB253}"/>
              </a:ext>
            </a:extLst>
          </p:cNvPr>
          <p:cNvSpPr/>
          <p:nvPr/>
        </p:nvSpPr>
        <p:spPr>
          <a:xfrm>
            <a:off x="309333" y="355144"/>
            <a:ext cx="11548613" cy="6124411"/>
          </a:xfrm>
          <a:prstGeom prst="roundRect">
            <a:avLst>
              <a:gd name="adj" fmla="val 0"/>
            </a:avLst>
          </a:prstGeom>
          <a:noFill/>
          <a:ln w="38100">
            <a:gradFill flip="none" rotWithShape="1">
              <a:gsLst>
                <a:gs pos="0">
                  <a:schemeClr val="tx1">
                    <a:lumMod val="95000"/>
                    <a:lumOff val="5000"/>
                  </a:schemeClr>
                </a:gs>
                <a:gs pos="50000">
                  <a:schemeClr val="tx1">
                    <a:lumMod val="75000"/>
                    <a:lumOff val="25000"/>
                  </a:schemeClr>
                </a:gs>
                <a:gs pos="100000">
                  <a:schemeClr val="tx1">
                    <a:lumMod val="95000"/>
                    <a:lumOff val="5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Rounded Corners 2">
            <a:extLst>
              <a:ext uri="{FF2B5EF4-FFF2-40B4-BE49-F238E27FC236}">
                <a16:creationId xmlns:a16="http://schemas.microsoft.com/office/drawing/2014/main" id="{269CC523-7813-07EC-9712-DDBCDE243DE3}"/>
              </a:ext>
            </a:extLst>
          </p:cNvPr>
          <p:cNvSpPr/>
          <p:nvPr/>
        </p:nvSpPr>
        <p:spPr>
          <a:xfrm>
            <a:off x="334054" y="378444"/>
            <a:ext cx="11523892" cy="6101111"/>
          </a:xfrm>
          <a:prstGeom prst="roundRect">
            <a:avLst>
              <a:gd name="adj" fmla="val 0"/>
            </a:avLst>
          </a:prstGeom>
          <a:gradFill>
            <a:gsLst>
              <a:gs pos="0">
                <a:srgbClr val="848484"/>
              </a:gs>
              <a:gs pos="55000">
                <a:srgbClr val="6D6D6D"/>
              </a:gs>
              <a:gs pos="100000">
                <a:srgbClr val="848484"/>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52" name="Picture 4" descr="What Blocks Should I Use For This Gap? : r/Minecraft">
            <a:extLst>
              <a:ext uri="{FF2B5EF4-FFF2-40B4-BE49-F238E27FC236}">
                <a16:creationId xmlns:a16="http://schemas.microsoft.com/office/drawing/2014/main" id="{15ABA6D4-A48B-01E8-1FC9-E176C4DC3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76D7FCB-CA60-ED86-B46C-9E949AB64228}"/>
              </a:ext>
            </a:extLst>
          </p:cNvPr>
          <p:cNvGrpSpPr/>
          <p:nvPr/>
        </p:nvGrpSpPr>
        <p:grpSpPr>
          <a:xfrm>
            <a:off x="2007972" y="1942645"/>
            <a:ext cx="8020932" cy="2387307"/>
            <a:chOff x="2007972" y="1942646"/>
            <a:chExt cx="8020932" cy="1901768"/>
          </a:xfrm>
        </p:grpSpPr>
        <p:sp>
          <p:nvSpPr>
            <p:cNvPr id="8" name="Rectangle: Rounded Corners 18">
              <a:extLst>
                <a:ext uri="{FF2B5EF4-FFF2-40B4-BE49-F238E27FC236}">
                  <a16:creationId xmlns:a16="http://schemas.microsoft.com/office/drawing/2014/main" id="{2E97589E-3E41-8DB4-A9CB-A71FEBBAB257}"/>
                </a:ext>
              </a:extLst>
            </p:cNvPr>
            <p:cNvSpPr/>
            <p:nvPr/>
          </p:nvSpPr>
          <p:spPr>
            <a:xfrm>
              <a:off x="2007972" y="1942646"/>
              <a:ext cx="8020932" cy="1901768"/>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2566934" y="2163405"/>
              <a:ext cx="7018042" cy="1471079"/>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n-US"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A lot of research has been done on the educational benefits of games (De Aguilera and </a:t>
              </a:r>
              <a:r>
                <a:rPr lang="en-US" sz="12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Mendiz</a:t>
              </a:r>
              <a:r>
                <a:rPr lang="en-US"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8).</a:t>
              </a:r>
            </a:p>
            <a:p>
              <a:pPr marL="171450" indent="-171450">
                <a:lnSpc>
                  <a:spcPct val="200000"/>
                </a:lnSpc>
                <a:buFont typeface="Arial" panose="020B0604020202020204" pitchFamily="34" charset="0"/>
                <a:buChar char="•"/>
              </a:pPr>
              <a:r>
                <a:rPr lang="en-US"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However, there is a gap in how they affect girls in particular.</a:t>
              </a:r>
              <a:endParaRPr lang="en-IN" sz="12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endParaRPr>
            </a:p>
          </p:txBody>
        </p:sp>
      </p:grpSp>
      <p:grpSp>
        <p:nvGrpSpPr>
          <p:cNvPr id="13" name="Group 12">
            <a:extLst>
              <a:ext uri="{FF2B5EF4-FFF2-40B4-BE49-F238E27FC236}">
                <a16:creationId xmlns:a16="http://schemas.microsoft.com/office/drawing/2014/main" id="{F31E808D-D4FA-8C81-5CD2-EBA9828D1345}"/>
              </a:ext>
            </a:extLst>
          </p:cNvPr>
          <p:cNvGrpSpPr/>
          <p:nvPr/>
        </p:nvGrpSpPr>
        <p:grpSpPr>
          <a:xfrm>
            <a:off x="3976777" y="871433"/>
            <a:ext cx="4198356" cy="733634"/>
            <a:chOff x="3976777" y="871433"/>
            <a:chExt cx="4198356"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976777" y="871433"/>
              <a:ext cx="4198356"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4618677" y="1053584"/>
              <a:ext cx="2954655"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Research Gap</a:t>
              </a:r>
            </a:p>
          </p:txBody>
        </p:sp>
      </p:grpSp>
      <p:pic>
        <p:nvPicPr>
          <p:cNvPr id="2054" name="Picture 6" descr="The One Pixel Gap That Ruins Minecraft Builds">
            <a:extLst>
              <a:ext uri="{FF2B5EF4-FFF2-40B4-BE49-F238E27FC236}">
                <a16:creationId xmlns:a16="http://schemas.microsoft.com/office/drawing/2014/main" id="{CFC2C10B-6810-B65D-1939-E7FEB89A9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4988" y="3843923"/>
            <a:ext cx="5009392" cy="28177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2533159"/>
      </p:ext>
    </p:extLst>
  </p:cSld>
  <p:clrMapOvr>
    <a:masterClrMapping/>
  </p:clrMapOvr>
  <mc:AlternateContent xmlns:mc="http://schemas.openxmlformats.org/markup-compatibility/2006" xmlns:p14="http://schemas.microsoft.com/office/powerpoint/2010/main">
    <mc:Choice Requires="p14">
      <p:transition p14:dur="0" advTm="14998"/>
    </mc:Choice>
    <mc:Fallback xmlns="">
      <p:transition advTm="14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49B382-9403-9D6A-7470-F902BDE0394E}"/>
              </a:ext>
            </a:extLst>
          </p:cNvPr>
          <p:cNvSpPr>
            <a:spLocks noGrp="1"/>
          </p:cNvSpPr>
          <p:nvPr>
            <p:ph type="pic" sz="quarter" idx="10"/>
          </p:nvPr>
        </p:nvSpPr>
        <p:spPr/>
        <p:txBody>
          <a:bodyPr/>
          <a:lstStyle/>
          <a:p>
            <a:endParaRPr lang="en-US"/>
          </a:p>
        </p:txBody>
      </p:sp>
      <p:sp>
        <p:nvSpPr>
          <p:cNvPr id="2" name="Rectangle: Rounded Corners 1">
            <a:extLst>
              <a:ext uri="{FF2B5EF4-FFF2-40B4-BE49-F238E27FC236}">
                <a16:creationId xmlns:a16="http://schemas.microsoft.com/office/drawing/2014/main" id="{86FA4509-6CFC-251C-260B-7384F2EFB253}"/>
              </a:ext>
            </a:extLst>
          </p:cNvPr>
          <p:cNvSpPr/>
          <p:nvPr/>
        </p:nvSpPr>
        <p:spPr>
          <a:xfrm>
            <a:off x="309333" y="355144"/>
            <a:ext cx="11548613" cy="6124411"/>
          </a:xfrm>
          <a:prstGeom prst="roundRect">
            <a:avLst>
              <a:gd name="adj" fmla="val 0"/>
            </a:avLst>
          </a:prstGeom>
          <a:noFill/>
          <a:ln w="38100">
            <a:gradFill flip="none" rotWithShape="1">
              <a:gsLst>
                <a:gs pos="0">
                  <a:schemeClr val="tx1">
                    <a:lumMod val="95000"/>
                    <a:lumOff val="5000"/>
                  </a:schemeClr>
                </a:gs>
                <a:gs pos="50000">
                  <a:schemeClr val="tx1">
                    <a:lumMod val="75000"/>
                    <a:lumOff val="25000"/>
                  </a:schemeClr>
                </a:gs>
                <a:gs pos="100000">
                  <a:schemeClr val="tx1">
                    <a:lumMod val="95000"/>
                    <a:lumOff val="5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Rounded Corners 2">
            <a:extLst>
              <a:ext uri="{FF2B5EF4-FFF2-40B4-BE49-F238E27FC236}">
                <a16:creationId xmlns:a16="http://schemas.microsoft.com/office/drawing/2014/main" id="{269CC523-7813-07EC-9712-DDBCDE243DE3}"/>
              </a:ext>
            </a:extLst>
          </p:cNvPr>
          <p:cNvSpPr/>
          <p:nvPr/>
        </p:nvSpPr>
        <p:spPr>
          <a:xfrm>
            <a:off x="334054" y="378444"/>
            <a:ext cx="11523892" cy="6101111"/>
          </a:xfrm>
          <a:prstGeom prst="roundRect">
            <a:avLst>
              <a:gd name="adj" fmla="val 0"/>
            </a:avLst>
          </a:prstGeom>
          <a:gradFill>
            <a:gsLst>
              <a:gs pos="0">
                <a:srgbClr val="848484"/>
              </a:gs>
              <a:gs pos="55000">
                <a:srgbClr val="6D6D6D"/>
              </a:gs>
              <a:gs pos="100000">
                <a:srgbClr val="848484"/>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98" name="Picture 2" descr="The inside of my factory (Immersive Engineering) : r/feedthebeast">
            <a:extLst>
              <a:ext uri="{FF2B5EF4-FFF2-40B4-BE49-F238E27FC236}">
                <a16:creationId xmlns:a16="http://schemas.microsoft.com/office/drawing/2014/main" id="{CE8C6DD2-04AF-A7CA-B22A-CA66D57AD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8">
            <a:extLst>
              <a:ext uri="{FF2B5EF4-FFF2-40B4-BE49-F238E27FC236}">
                <a16:creationId xmlns:a16="http://schemas.microsoft.com/office/drawing/2014/main" id="{2E97589E-3E41-8DB4-A9CB-A71FEBBAB257}"/>
              </a:ext>
            </a:extLst>
          </p:cNvPr>
          <p:cNvSpPr/>
          <p:nvPr/>
        </p:nvSpPr>
        <p:spPr>
          <a:xfrm>
            <a:off x="1596613" y="1707281"/>
            <a:ext cx="9120693" cy="4438025"/>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854800" y="1893257"/>
            <a:ext cx="8862506" cy="3862596"/>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Minecraft’s simple interactive gameplay mechanics encourage collaboration, creativity, and problem-solving skills.</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It also introduces students to the field of engineering.</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My literature review argues that Minecraft’s unique design can foster an interest in engineering among high school girls while examining some negative effects.</a:t>
            </a:r>
          </a:p>
        </p:txBody>
      </p:sp>
      <p:grpSp>
        <p:nvGrpSpPr>
          <p:cNvPr id="13" name="Group 12">
            <a:extLst>
              <a:ext uri="{FF2B5EF4-FFF2-40B4-BE49-F238E27FC236}">
                <a16:creationId xmlns:a16="http://schemas.microsoft.com/office/drawing/2014/main" id="{F31E808D-D4FA-8C81-5CD2-EBA9828D1345}"/>
              </a:ext>
            </a:extLst>
          </p:cNvPr>
          <p:cNvGrpSpPr/>
          <p:nvPr/>
        </p:nvGrpSpPr>
        <p:grpSpPr>
          <a:xfrm>
            <a:off x="3976777" y="871433"/>
            <a:ext cx="4198356" cy="733634"/>
            <a:chOff x="3976777" y="871433"/>
            <a:chExt cx="4198356"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976777" y="871433"/>
              <a:ext cx="4198356"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5311175" y="1053584"/>
              <a:ext cx="1569660"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Thesis</a:t>
              </a:r>
            </a:p>
          </p:txBody>
        </p:sp>
      </p:grpSp>
    </p:spTree>
    <p:custDataLst>
      <p:tags r:id="rId1"/>
    </p:custDataLst>
    <p:extLst>
      <p:ext uri="{BB962C8B-B14F-4D97-AF65-F5344CB8AC3E}">
        <p14:creationId xmlns:p14="http://schemas.microsoft.com/office/powerpoint/2010/main" val="855487642"/>
      </p:ext>
    </p:extLst>
  </p:cSld>
  <p:clrMapOvr>
    <a:masterClrMapping/>
  </p:clrMapOvr>
  <mc:AlternateContent xmlns:mc="http://schemas.openxmlformats.org/markup-compatibility/2006" xmlns:p14="http://schemas.microsoft.com/office/powerpoint/2010/main">
    <mc:Choice Requires="p14">
      <p:transition p14:dur="0" advTm="18098"/>
    </mc:Choice>
    <mc:Fallback xmlns="">
      <p:transition advTm="180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500"/>
                                        <p:tgtEl>
                                          <p:spTgt spid="9">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dissolve">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FA4509-6CFC-251C-260B-7384F2EFB253}"/>
              </a:ext>
            </a:extLst>
          </p:cNvPr>
          <p:cNvSpPr/>
          <p:nvPr/>
        </p:nvSpPr>
        <p:spPr>
          <a:xfrm>
            <a:off x="309333" y="355144"/>
            <a:ext cx="11548613" cy="6124411"/>
          </a:xfrm>
          <a:prstGeom prst="roundRect">
            <a:avLst>
              <a:gd name="adj" fmla="val 0"/>
            </a:avLst>
          </a:prstGeom>
          <a:noFill/>
          <a:ln w="38100">
            <a:gradFill flip="none" rotWithShape="1">
              <a:gsLst>
                <a:gs pos="0">
                  <a:schemeClr val="tx1">
                    <a:lumMod val="95000"/>
                    <a:lumOff val="5000"/>
                  </a:schemeClr>
                </a:gs>
                <a:gs pos="50000">
                  <a:schemeClr val="tx1">
                    <a:lumMod val="75000"/>
                    <a:lumOff val="25000"/>
                  </a:schemeClr>
                </a:gs>
                <a:gs pos="100000">
                  <a:schemeClr val="tx1">
                    <a:lumMod val="95000"/>
                    <a:lumOff val="5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Picture Placeholder 3">
            <a:extLst>
              <a:ext uri="{FF2B5EF4-FFF2-40B4-BE49-F238E27FC236}">
                <a16:creationId xmlns:a16="http://schemas.microsoft.com/office/drawing/2014/main" id="{D149B382-9403-9D6A-7470-F902BDE0394E}"/>
              </a:ext>
            </a:extLst>
          </p:cNvPr>
          <p:cNvSpPr>
            <a:spLocks noGrp="1"/>
          </p:cNvSpPr>
          <p:nvPr>
            <p:ph type="pic" sz="quarter" idx="10"/>
          </p:nvPr>
        </p:nvSpPr>
        <p:spPr/>
        <p:txBody>
          <a:bodyPr/>
          <a:lstStyle/>
          <a:p>
            <a:endParaRPr lang="en-US"/>
          </a:p>
        </p:txBody>
      </p:sp>
      <p:sp>
        <p:nvSpPr>
          <p:cNvPr id="3" name="Rectangle: Rounded Corners 2">
            <a:extLst>
              <a:ext uri="{FF2B5EF4-FFF2-40B4-BE49-F238E27FC236}">
                <a16:creationId xmlns:a16="http://schemas.microsoft.com/office/drawing/2014/main" id="{269CC523-7813-07EC-9712-DDBCDE243DE3}"/>
              </a:ext>
            </a:extLst>
          </p:cNvPr>
          <p:cNvSpPr/>
          <p:nvPr/>
        </p:nvSpPr>
        <p:spPr>
          <a:xfrm>
            <a:off x="334054" y="378444"/>
            <a:ext cx="11523892" cy="6101111"/>
          </a:xfrm>
          <a:prstGeom prst="roundRect">
            <a:avLst>
              <a:gd name="adj" fmla="val 0"/>
            </a:avLst>
          </a:prstGeom>
          <a:gradFill>
            <a:gsLst>
              <a:gs pos="0">
                <a:srgbClr val="848484"/>
              </a:gs>
              <a:gs pos="55000">
                <a:srgbClr val="6D6D6D"/>
              </a:gs>
              <a:gs pos="100000">
                <a:srgbClr val="848484"/>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122" name="Picture 2" descr="Trailer">
            <a:extLst>
              <a:ext uri="{FF2B5EF4-FFF2-40B4-BE49-F238E27FC236}">
                <a16:creationId xmlns:a16="http://schemas.microsoft.com/office/drawing/2014/main" id="{89E27353-973F-33B4-1CEF-E4AB0F5F0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8">
            <a:extLst>
              <a:ext uri="{FF2B5EF4-FFF2-40B4-BE49-F238E27FC236}">
                <a16:creationId xmlns:a16="http://schemas.microsoft.com/office/drawing/2014/main" id="{2E97589E-3E41-8DB4-A9CB-A71FEBBAB257}"/>
              </a:ext>
            </a:extLst>
          </p:cNvPr>
          <p:cNvSpPr/>
          <p:nvPr/>
        </p:nvSpPr>
        <p:spPr>
          <a:xfrm>
            <a:off x="1596613" y="2098055"/>
            <a:ext cx="9120693" cy="3706361"/>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854800" y="2108700"/>
            <a:ext cx="8862506" cy="3431709"/>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Simple game mechanics of Minecraft (</a:t>
            </a:r>
            <a:r>
              <a:rPr lang="en-US" sz="1400" dirty="0" err="1">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Nebel</a:t>
            </a: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 et al. 359).</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Students can gain hands-on experience in building.</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A study with mostly schoolgirls found that they enjoyed playing Minecraft: Education Edition (Minecraft: EE) because of its interactive and collaborative nature (Pusey and Pusey 30). </a:t>
            </a:r>
          </a:p>
        </p:txBody>
      </p:sp>
      <p:grpSp>
        <p:nvGrpSpPr>
          <p:cNvPr id="13" name="Group 12">
            <a:extLst>
              <a:ext uri="{FF2B5EF4-FFF2-40B4-BE49-F238E27FC236}">
                <a16:creationId xmlns:a16="http://schemas.microsoft.com/office/drawing/2014/main" id="{F31E808D-D4FA-8C81-5CD2-EBA9828D1345}"/>
              </a:ext>
            </a:extLst>
          </p:cNvPr>
          <p:cNvGrpSpPr/>
          <p:nvPr/>
        </p:nvGrpSpPr>
        <p:grpSpPr>
          <a:xfrm>
            <a:off x="3976777" y="871433"/>
            <a:ext cx="4198356" cy="733634"/>
            <a:chOff x="3976777" y="871433"/>
            <a:chExt cx="4198356"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976777" y="871433"/>
              <a:ext cx="4198356"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4734095" y="1053584"/>
              <a:ext cx="2723823"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Interactive</a:t>
              </a:r>
            </a:p>
          </p:txBody>
        </p:sp>
      </p:grpSp>
      <p:pic>
        <p:nvPicPr>
          <p:cNvPr id="5124" name="Picture 4" descr="30 Minecraft Building Ideas You're Going to Love - Mom's Got the Stuff |  Minecraft houses, Minecraft architecture, Minecraft house designs">
            <a:extLst>
              <a:ext uri="{FF2B5EF4-FFF2-40B4-BE49-F238E27FC236}">
                <a16:creationId xmlns:a16="http://schemas.microsoft.com/office/drawing/2014/main" id="{97FC4F2C-802D-1817-A458-32CC10F7E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006" y="7163584"/>
            <a:ext cx="2556555" cy="207116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orch – Minecraft Wiki">
            <a:extLst>
              <a:ext uri="{FF2B5EF4-FFF2-40B4-BE49-F238E27FC236}">
                <a16:creationId xmlns:a16="http://schemas.microsoft.com/office/drawing/2014/main" id="{517A5B33-0ABE-FC71-35DA-E5435855FA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113" y="6858000"/>
            <a:ext cx="1905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9082C26-DEB1-BA26-1A34-68B81DAD7155}"/>
              </a:ext>
            </a:extLst>
          </p:cNvPr>
          <p:cNvPicPr>
            <a:picLocks noChangeAspect="1"/>
          </p:cNvPicPr>
          <p:nvPr/>
        </p:nvPicPr>
        <p:blipFill>
          <a:blip r:embed="rId7"/>
          <a:stretch>
            <a:fillRect/>
          </a:stretch>
        </p:blipFill>
        <p:spPr>
          <a:xfrm>
            <a:off x="767667" y="-2639045"/>
            <a:ext cx="2174265" cy="2202320"/>
          </a:xfrm>
          <a:prstGeom prst="rect">
            <a:avLst/>
          </a:prstGeom>
        </p:spPr>
      </p:pic>
      <p:pic>
        <p:nvPicPr>
          <p:cNvPr id="20" name="Picture 19">
            <a:extLst>
              <a:ext uri="{FF2B5EF4-FFF2-40B4-BE49-F238E27FC236}">
                <a16:creationId xmlns:a16="http://schemas.microsoft.com/office/drawing/2014/main" id="{683F1BFA-0249-8799-93FA-09D651DCB5BB}"/>
              </a:ext>
            </a:extLst>
          </p:cNvPr>
          <p:cNvPicPr>
            <a:picLocks noChangeAspect="1"/>
          </p:cNvPicPr>
          <p:nvPr/>
        </p:nvPicPr>
        <p:blipFill>
          <a:blip r:embed="rId8"/>
          <a:stretch>
            <a:fillRect/>
          </a:stretch>
        </p:blipFill>
        <p:spPr>
          <a:xfrm>
            <a:off x="7788369" y="-2935739"/>
            <a:ext cx="2057400" cy="2260600"/>
          </a:xfrm>
          <a:prstGeom prst="rect">
            <a:avLst/>
          </a:prstGeom>
        </p:spPr>
      </p:pic>
    </p:spTree>
    <p:custDataLst>
      <p:tags r:id="rId1"/>
    </p:custDataLst>
    <p:extLst>
      <p:ext uri="{BB962C8B-B14F-4D97-AF65-F5344CB8AC3E}">
        <p14:creationId xmlns:p14="http://schemas.microsoft.com/office/powerpoint/2010/main" val="3605712086"/>
      </p:ext>
    </p:extLst>
  </p:cSld>
  <p:clrMapOvr>
    <a:masterClrMapping/>
  </p:clrMapOvr>
  <mc:AlternateContent xmlns:mc="http://schemas.openxmlformats.org/markup-compatibility/2006" xmlns:p14="http://schemas.microsoft.com/office/powerpoint/2010/main">
    <mc:Choice Requires="p14">
      <p:transition spd="slow" p14:dur="2000" advTm="29930"/>
    </mc:Choice>
    <mc:Fallback xmlns="">
      <p:transition spd="slow" advTm="299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0.02754 L -3.33333E-6 0.4162 " pathEditMode="relative" rAng="0" ptsTypes="AA">
                                      <p:cBhvr>
                                        <p:cTn id="6" dur="2000" fill="hold"/>
                                        <p:tgtEl>
                                          <p:spTgt spid="19"/>
                                        </p:tgtEl>
                                        <p:attrNameLst>
                                          <p:attrName>ppt_x</p:attrName>
                                          <p:attrName>ppt_y</p:attrName>
                                        </p:attrNameLst>
                                      </p:cBhvr>
                                      <p:rCtr x="0" y="1944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78 0.03819 L -0.00078 0.44004 " pathEditMode="relative" rAng="0" ptsTypes="AA">
                                      <p:cBhvr>
                                        <p:cTn id="10" dur="2000" fill="hold"/>
                                        <p:tgtEl>
                                          <p:spTgt spid="20"/>
                                        </p:tgtEl>
                                        <p:attrNameLst>
                                          <p:attrName>ppt_x</p:attrName>
                                          <p:attrName>ppt_y</p:attrName>
                                        </p:attrNameLst>
                                      </p:cBhvr>
                                      <p:rCtr x="0" y="2009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16667E-7 4.81481E-6 L -0.06797 -0.64144 " pathEditMode="relative" rAng="0" ptsTypes="AA">
                                      <p:cBhvr>
                                        <p:cTn id="14" dur="2000" fill="hold"/>
                                        <p:tgtEl>
                                          <p:spTgt spid="5130"/>
                                        </p:tgtEl>
                                        <p:attrNameLst>
                                          <p:attrName>ppt_x</p:attrName>
                                          <p:attrName>ppt_y</p:attrName>
                                        </p:attrNameLst>
                                      </p:cBhvr>
                                      <p:rCtr x="-3398" y="-32083"/>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2852 0.34051 L 0.12852 -0.69097 " pathEditMode="relative" rAng="0" ptsTypes="AA">
                                      <p:cBhvr>
                                        <p:cTn id="18" dur="2000" fill="hold"/>
                                        <p:tgtEl>
                                          <p:spTgt spid="5124"/>
                                        </p:tgtEl>
                                        <p:attrNameLst>
                                          <p:attrName>ppt_x</p:attrName>
                                          <p:attrName>ppt_y</p:attrName>
                                        </p:attrNameLst>
                                      </p:cBhvr>
                                      <p:rCtr x="0" y="-5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uild a Word Problem | Minecraft Education">
            <a:extLst>
              <a:ext uri="{FF2B5EF4-FFF2-40B4-BE49-F238E27FC236}">
                <a16:creationId xmlns:a16="http://schemas.microsoft.com/office/drawing/2014/main" id="{3E0B1A21-7D4C-4D9D-AF51-91A66D977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6" y="0"/>
            <a:ext cx="1221204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C75E34C-23CF-D74B-6D9B-797D77E903F6}"/>
              </a:ext>
            </a:extLst>
          </p:cNvPr>
          <p:cNvGrpSpPr/>
          <p:nvPr/>
        </p:nvGrpSpPr>
        <p:grpSpPr>
          <a:xfrm>
            <a:off x="1535653" y="2180772"/>
            <a:ext cx="9120693" cy="2733058"/>
            <a:chOff x="1596613" y="2539587"/>
            <a:chExt cx="9120693" cy="2733058"/>
          </a:xfrm>
        </p:grpSpPr>
        <p:sp>
          <p:nvSpPr>
            <p:cNvPr id="8" name="Rectangle: Rounded Corners 18">
              <a:extLst>
                <a:ext uri="{FF2B5EF4-FFF2-40B4-BE49-F238E27FC236}">
                  <a16:creationId xmlns:a16="http://schemas.microsoft.com/office/drawing/2014/main" id="{2E97589E-3E41-8DB4-A9CB-A71FEBBAB257}"/>
                </a:ext>
              </a:extLst>
            </p:cNvPr>
            <p:cNvSpPr/>
            <p:nvPr/>
          </p:nvSpPr>
          <p:spPr>
            <a:xfrm>
              <a:off x="1596613" y="2539587"/>
              <a:ext cx="9120693" cy="2733058"/>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854800" y="2539587"/>
              <a:ext cx="8862506" cy="2569934"/>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Playing Minecraft develops critical thinking and logical reasoning (Nguyen et al. 7).</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These skills are important in Engineering. </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A study found that girls preferred explorative, problem-solving, and creative games like Minecraft to boys (Kinzie and Joseph 655).</a:t>
              </a:r>
            </a:p>
          </p:txBody>
        </p:sp>
      </p:grpSp>
      <p:grpSp>
        <p:nvGrpSpPr>
          <p:cNvPr id="13" name="Group 12">
            <a:extLst>
              <a:ext uri="{FF2B5EF4-FFF2-40B4-BE49-F238E27FC236}">
                <a16:creationId xmlns:a16="http://schemas.microsoft.com/office/drawing/2014/main" id="{F31E808D-D4FA-8C81-5CD2-EBA9828D1345}"/>
              </a:ext>
            </a:extLst>
          </p:cNvPr>
          <p:cNvGrpSpPr/>
          <p:nvPr/>
        </p:nvGrpSpPr>
        <p:grpSpPr>
          <a:xfrm>
            <a:off x="3976777" y="871433"/>
            <a:ext cx="4198356" cy="733634"/>
            <a:chOff x="3976777" y="871433"/>
            <a:chExt cx="4198356"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976777" y="871433"/>
              <a:ext cx="4198356"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4272432" y="1053584"/>
              <a:ext cx="3647152"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Problem Solving</a:t>
              </a:r>
            </a:p>
          </p:txBody>
        </p:sp>
      </p:grpSp>
      <p:pic>
        <p:nvPicPr>
          <p:cNvPr id="6148" name="Picture 4" descr="11 Minecraft Logic Puzzles by Prime and Pi | TPT">
            <a:extLst>
              <a:ext uri="{FF2B5EF4-FFF2-40B4-BE49-F238E27FC236}">
                <a16:creationId xmlns:a16="http://schemas.microsoft.com/office/drawing/2014/main" id="{2EEBDA8C-6D0F-99E0-FC70-64BC516C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51" y="111542"/>
            <a:ext cx="2743200" cy="1906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4243939"/>
      </p:ext>
    </p:extLst>
  </p:cSld>
  <p:clrMapOvr>
    <a:masterClrMapping/>
  </p:clrMapOvr>
  <mc:AlternateContent xmlns:mc="http://schemas.openxmlformats.org/markup-compatibility/2006" xmlns:p14="http://schemas.microsoft.com/office/powerpoint/2010/main">
    <mc:Choice Requires="p14">
      <p:transition spd="slow" p14:dur="2000" advTm="22798"/>
    </mc:Choice>
    <mc:Fallback xmlns="">
      <p:transition spd="slow" advTm="227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p:cTn id="17" dur="500" decel="50000" fill="hold">
                                          <p:stCondLst>
                                            <p:cond delay="0"/>
                                          </p:stCondLst>
                                        </p:cTn>
                                        <p:tgtEl>
                                          <p:spTgt spid="614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14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148"/>
                                        </p:tgtEl>
                                        <p:attrNameLst>
                                          <p:attrName>ppt_w</p:attrName>
                                        </p:attrNameLst>
                                      </p:cBhvr>
                                      <p:tavLst>
                                        <p:tav tm="0">
                                          <p:val>
                                            <p:strVal val="#ppt_w*.05"/>
                                          </p:val>
                                        </p:tav>
                                        <p:tav tm="100000">
                                          <p:val>
                                            <p:strVal val="#ppt_w"/>
                                          </p:val>
                                        </p:tav>
                                      </p:tavLst>
                                    </p:anim>
                                    <p:anim calcmode="lin" valueType="num">
                                      <p:cBhvr>
                                        <p:cTn id="20" dur="1000" fill="hold"/>
                                        <p:tgtEl>
                                          <p:spTgt spid="614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14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14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14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ew to Minecraft, just built my first house in Creative Mode! :  r/Minecraftbuilds">
            <a:extLst>
              <a:ext uri="{FF2B5EF4-FFF2-40B4-BE49-F238E27FC236}">
                <a16:creationId xmlns:a16="http://schemas.microsoft.com/office/drawing/2014/main" id="{C7C83A5E-4EDE-1128-6B5F-4BCDC1F68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5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8">
            <a:extLst>
              <a:ext uri="{FF2B5EF4-FFF2-40B4-BE49-F238E27FC236}">
                <a16:creationId xmlns:a16="http://schemas.microsoft.com/office/drawing/2014/main" id="{2E97589E-3E41-8DB4-A9CB-A71FEBBAB257}"/>
              </a:ext>
            </a:extLst>
          </p:cNvPr>
          <p:cNvSpPr/>
          <p:nvPr/>
        </p:nvSpPr>
        <p:spPr>
          <a:xfrm>
            <a:off x="1596613" y="2296227"/>
            <a:ext cx="9120693" cy="2511298"/>
          </a:xfrm>
          <a:prstGeom prst="roundRect">
            <a:avLst>
              <a:gd name="adj" fmla="val 0"/>
            </a:avLst>
          </a:prstGeom>
          <a:gradFill>
            <a:gsLst>
              <a:gs pos="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C44560E-44CE-D23A-A96B-98A1CA59BE16}"/>
              </a:ext>
            </a:extLst>
          </p:cNvPr>
          <p:cNvSpPr txBox="1"/>
          <p:nvPr/>
        </p:nvSpPr>
        <p:spPr>
          <a:xfrm>
            <a:off x="1652386" y="2425729"/>
            <a:ext cx="8862506" cy="2139047"/>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The creativity aspect of Minecraft makes use of skills required in engineering.</a:t>
            </a:r>
          </a:p>
          <a:p>
            <a:pPr marL="285750" indent="-285750">
              <a:lnSpc>
                <a:spcPct val="200000"/>
              </a:lnSpc>
              <a:buFont typeface="Arial" panose="020B0604020202020204" pitchFamily="34" charset="0"/>
              <a:buChar char="•"/>
            </a:pPr>
            <a:r>
              <a:rPr lang="en-US" sz="1400"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In an online survey with girls and boys, 100% of the students were thrilled to show their creativity in Minecraft: EE (Nguyen et al. 6).</a:t>
            </a:r>
          </a:p>
        </p:txBody>
      </p:sp>
      <p:grpSp>
        <p:nvGrpSpPr>
          <p:cNvPr id="13" name="Group 12">
            <a:extLst>
              <a:ext uri="{FF2B5EF4-FFF2-40B4-BE49-F238E27FC236}">
                <a16:creationId xmlns:a16="http://schemas.microsoft.com/office/drawing/2014/main" id="{F31E808D-D4FA-8C81-5CD2-EBA9828D1345}"/>
              </a:ext>
            </a:extLst>
          </p:cNvPr>
          <p:cNvGrpSpPr/>
          <p:nvPr/>
        </p:nvGrpSpPr>
        <p:grpSpPr>
          <a:xfrm>
            <a:off x="3579936" y="871433"/>
            <a:ext cx="5032148" cy="733634"/>
            <a:chOff x="3579936" y="871433"/>
            <a:chExt cx="5032148" cy="733634"/>
          </a:xfrm>
        </p:grpSpPr>
        <p:sp>
          <p:nvSpPr>
            <p:cNvPr id="16" name="Rectangle: Rounded Corners 9">
              <a:extLst>
                <a:ext uri="{FF2B5EF4-FFF2-40B4-BE49-F238E27FC236}">
                  <a16:creationId xmlns:a16="http://schemas.microsoft.com/office/drawing/2014/main" id="{0B34D324-BC73-67F2-716F-AE4F723006F1}"/>
                </a:ext>
              </a:extLst>
            </p:cNvPr>
            <p:cNvSpPr/>
            <p:nvPr/>
          </p:nvSpPr>
          <p:spPr>
            <a:xfrm>
              <a:off x="3579936" y="871433"/>
              <a:ext cx="5032147" cy="733634"/>
            </a:xfrm>
            <a:prstGeom prst="roundRect">
              <a:avLst>
                <a:gd name="adj" fmla="val 0"/>
              </a:avLst>
            </a:prstGeom>
            <a:gradFill>
              <a:gsLst>
                <a:gs pos="3540">
                  <a:srgbClr val="848484"/>
                </a:gs>
                <a:gs pos="55000">
                  <a:srgbClr val="6D6D6D"/>
                </a:gs>
                <a:gs pos="100000">
                  <a:srgbClr val="848484"/>
                </a:gs>
              </a:gsLst>
              <a:lin ang="5400000" scaled="1"/>
            </a:gra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5A8F6AD9-D24A-134F-F550-AD8342C52A7A}"/>
                </a:ext>
              </a:extLst>
            </p:cNvPr>
            <p:cNvSpPr txBox="1"/>
            <p:nvPr/>
          </p:nvSpPr>
          <p:spPr>
            <a:xfrm>
              <a:off x="3579936" y="1053584"/>
              <a:ext cx="5032148" cy="369332"/>
            </a:xfrm>
            <a:prstGeom prst="rect">
              <a:avLst/>
            </a:prstGeom>
            <a:noFill/>
          </p:spPr>
          <p:txBody>
            <a:bodyPr wrap="none" rtlCol="0">
              <a:spAutoFit/>
            </a:bodyPr>
            <a:lstStyle/>
            <a:p>
              <a:pPr algn="ctr"/>
              <a:r>
                <a:rPr lang="en-IN" dirty="0">
                  <a:solidFill>
                    <a:schemeClr val="bg1">
                      <a:lumMod val="85000"/>
                    </a:schemeClr>
                  </a:solidFill>
                  <a:effectLst>
                    <a:outerShdw blurRad="38100" dist="38100" dir="2700000" algn="tl">
                      <a:srgbClr val="000000">
                        <a:alpha val="43137"/>
                      </a:srgbClr>
                    </a:outerShdw>
                  </a:effectLst>
                  <a:latin typeface="Press Start 2P" panose="00000500000000000000" pitchFamily="2" charset="0"/>
                </a:rPr>
                <a:t>Creativity and Design</a:t>
              </a:r>
            </a:p>
          </p:txBody>
        </p:sp>
      </p:grpSp>
      <p:pic>
        <p:nvPicPr>
          <p:cNvPr id="14" name="Picture 13">
            <a:extLst>
              <a:ext uri="{FF2B5EF4-FFF2-40B4-BE49-F238E27FC236}">
                <a16:creationId xmlns:a16="http://schemas.microsoft.com/office/drawing/2014/main" id="{EA6E3774-2EA0-7EDC-06ED-29ABF561E9D7}"/>
              </a:ext>
            </a:extLst>
          </p:cNvPr>
          <p:cNvPicPr>
            <a:picLocks noChangeAspect="1"/>
          </p:cNvPicPr>
          <p:nvPr/>
        </p:nvPicPr>
        <p:blipFill>
          <a:blip r:embed="rId5"/>
          <a:stretch>
            <a:fillRect/>
          </a:stretch>
        </p:blipFill>
        <p:spPr>
          <a:xfrm>
            <a:off x="9993406" y="7117509"/>
            <a:ext cx="723900" cy="1714500"/>
          </a:xfrm>
          <a:prstGeom prst="rect">
            <a:avLst/>
          </a:prstGeom>
        </p:spPr>
      </p:pic>
    </p:spTree>
    <p:custDataLst>
      <p:tags r:id="rId1"/>
    </p:custDataLst>
    <p:extLst>
      <p:ext uri="{BB962C8B-B14F-4D97-AF65-F5344CB8AC3E}">
        <p14:creationId xmlns:p14="http://schemas.microsoft.com/office/powerpoint/2010/main" val="2309714024"/>
      </p:ext>
    </p:extLst>
  </p:cSld>
  <p:clrMapOvr>
    <a:masterClrMapping/>
  </p:clrMapOvr>
  <mc:AlternateContent xmlns:mc="http://schemas.openxmlformats.org/markup-compatibility/2006" xmlns:p14="http://schemas.microsoft.com/office/powerpoint/2010/main">
    <mc:Choice Requires="p14">
      <p:transition spd="slow" p14:dur="2000" advTm="29014"/>
    </mc:Choice>
    <mc:Fallback xmlns="">
      <p:transition spd="slow" advTm="29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315 -0.08403 L 0.01315 -0.98217 " pathEditMode="relative" ptsTypes="AA">
                                      <p:cBhvr>
                                        <p:cTn id="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5"/>
</p:tagLst>
</file>

<file path=ppt/tags/tag10.xml><?xml version="1.0" encoding="utf-8"?>
<p:tagLst xmlns:a="http://schemas.openxmlformats.org/drawingml/2006/main" xmlns:r="http://schemas.openxmlformats.org/officeDocument/2006/relationships" xmlns:p="http://schemas.openxmlformats.org/presentationml/2006/main">
  <p:tag name="TIMING" val="|16.8"/>
</p:tagLst>
</file>

<file path=ppt/tags/tag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4.xml><?xml version="1.0" encoding="utf-8"?>
<p:tagLst xmlns:a="http://schemas.openxmlformats.org/drawingml/2006/main" xmlns:r="http://schemas.openxmlformats.org/officeDocument/2006/relationships" xmlns:p="http://schemas.openxmlformats.org/presentationml/2006/main">
  <p:tag name="TIMING" val="|9.8|2|2.2|1.8"/>
</p:tagLst>
</file>

<file path=ppt/tags/tag5.xml><?xml version="1.0" encoding="utf-8"?>
<p:tagLst xmlns:a="http://schemas.openxmlformats.org/drawingml/2006/main" xmlns:r="http://schemas.openxmlformats.org/officeDocument/2006/relationships" xmlns:p="http://schemas.openxmlformats.org/presentationml/2006/main">
  <p:tag name="TIMING" val="|2.8|14.4"/>
</p:tagLst>
</file>

<file path=ppt/tags/tag6.xml><?xml version="1.0" encoding="utf-8"?>
<p:tagLst xmlns:a="http://schemas.openxmlformats.org/drawingml/2006/main" xmlns:r="http://schemas.openxmlformats.org/officeDocument/2006/relationships" xmlns:p="http://schemas.openxmlformats.org/presentationml/2006/main">
  <p:tag name="TIMING" val="|6.8"/>
</p:tagLst>
</file>

<file path=ppt/tags/tag7.xml><?xml version="1.0" encoding="utf-8"?>
<p:tagLst xmlns:a="http://schemas.openxmlformats.org/drawingml/2006/main" xmlns:r="http://schemas.openxmlformats.org/officeDocument/2006/relationships" xmlns:p="http://schemas.openxmlformats.org/presentationml/2006/main">
  <p:tag name="TIMING" val="|6.2|14.1"/>
</p:tagLst>
</file>

<file path=ppt/tags/tag8.xml><?xml version="1.0" encoding="utf-8"?>
<p:tagLst xmlns:a="http://schemas.openxmlformats.org/drawingml/2006/main" xmlns:r="http://schemas.openxmlformats.org/officeDocument/2006/relationships" xmlns:p="http://schemas.openxmlformats.org/presentationml/2006/main">
  <p:tag name="TIMING" val="|35.8"/>
</p:tagLst>
</file>

<file path=ppt/tags/tag9.xml><?xml version="1.0" encoding="utf-8"?>
<p:tagLst xmlns:a="http://schemas.openxmlformats.org/drawingml/2006/main" xmlns:r="http://schemas.openxmlformats.org/officeDocument/2006/relationships" xmlns:p="http://schemas.openxmlformats.org/presentationml/2006/main">
  <p:tag name="TIMING" val="|8.4"/>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2065</TotalTime>
  <Words>2428</Words>
  <Application>Microsoft Macintosh PowerPoint</Application>
  <PresentationFormat>Widescreen</PresentationFormat>
  <Paragraphs>100</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Calibri Light</vt:lpstr>
      <vt:lpstr>Arial</vt:lpstr>
      <vt:lpstr>Press Start 2P</vt:lpstr>
      <vt:lpstr>Times New Roman</vt:lpstr>
      <vt:lpstr>Calibri</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Amal R Babu</dc:creator>
  <cp:lastModifiedBy>msamee02@student.ubc.ca</cp:lastModifiedBy>
  <cp:revision>21</cp:revision>
  <dcterms:created xsi:type="dcterms:W3CDTF">2022-07-28T05:35:24Z</dcterms:created>
  <dcterms:modified xsi:type="dcterms:W3CDTF">2024-07-11T08:03:41Z</dcterms:modified>
</cp:coreProperties>
</file>